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Open Sans ExtraBold" panose="020B0606030504020204" pitchFamily="34" charset="0"/>
      <p:regular r:id="rId42"/>
      <p:bold r:id="rId43"/>
      <p:italic r:id="rId44"/>
      <p:boldItalic r:id="rId45"/>
    </p:embeddedFont>
    <p:embeddedFont>
      <p:font typeface="Open Sans Light" panose="020B0606030504020204" pitchFamily="34" charset="0"/>
      <p:regular r:id="rId46"/>
      <p:bold r:id="rId47"/>
      <p:italic r:id="rId48"/>
      <p:boldItalic r:id="rId49"/>
    </p:embeddedFont>
    <p:embeddedFont>
      <p:font typeface="Proxima Nova" panose="02000506030000020004" pitchFamily="2" charset="0"/>
      <p:regular r:id="rId50"/>
      <p:bold r:id="rId51"/>
      <p:italic r:id="rId52"/>
      <p:boldItalic r:id="rId53"/>
    </p:embeddedFont>
    <p:embeddedFont>
      <p:font typeface="PT Sans Narrow" panose="020B0506020203020204" pitchFamily="34" charset="77"/>
      <p:regular r:id="rId54"/>
      <p:bold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deb5aef89_0_1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deb5aef89_0_1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2a258f0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2a258f0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deb5aef89_0_1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deb5aef89_0_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deb5aef89_0_1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deb5aef89_0_1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deb5aef89_0_1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deb5aef89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f8d52ed8f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f8d52ed8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Font typeface="Calibri"/>
              <a:buChar char="●"/>
            </a:pPr>
            <a:r>
              <a:rPr lang="en">
                <a:latin typeface="Calibri"/>
                <a:ea typeface="Calibri"/>
                <a:cs typeface="Calibri"/>
                <a:sym typeface="Calibri"/>
              </a:rPr>
              <a:t>PS is always the first attempt in trying to resolve a households housing crisis. </a:t>
            </a:r>
            <a:endParaRPr>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a:latin typeface="Calibri"/>
                <a:ea typeface="Calibri"/>
                <a:cs typeface="Calibri"/>
                <a:sym typeface="Calibri"/>
              </a:rPr>
              <a:t>PS can actually can be cyclical and can occur at various stages throughout the CE process. </a:t>
            </a:r>
            <a:endParaRPr>
              <a:latin typeface="Calibri"/>
              <a:ea typeface="Calibri"/>
              <a:cs typeface="Calibri"/>
              <a:sym typeface="Calibri"/>
            </a:endParaRPr>
          </a:p>
          <a:p>
            <a:pPr marL="914400" lvl="1" indent="-298450" algn="l" rtl="0">
              <a:spcBef>
                <a:spcPts val="0"/>
              </a:spcBef>
              <a:spcAft>
                <a:spcPts val="0"/>
              </a:spcAft>
              <a:buSzPts val="1100"/>
              <a:buFont typeface="Calibri"/>
              <a:buChar char="○"/>
            </a:pPr>
            <a:r>
              <a:rPr lang="en">
                <a:latin typeface="Calibri"/>
                <a:ea typeface="Calibri"/>
                <a:cs typeface="Calibri"/>
                <a:sym typeface="Calibri"/>
              </a:rPr>
              <a:t>A client may revisit PS multiple times before identifying a sustainable solution. </a:t>
            </a:r>
            <a:endParaRPr>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a:latin typeface="Calibri"/>
                <a:ea typeface="Calibri"/>
                <a:cs typeface="Calibri"/>
                <a:sym typeface="Calibri"/>
              </a:rPr>
              <a:t>PS isn’t </a:t>
            </a:r>
            <a:r>
              <a:rPr lang="en">
                <a:solidFill>
                  <a:srgbClr val="333333"/>
                </a:solidFill>
                <a:highlight>
                  <a:srgbClr val="FFFFFF"/>
                </a:highlight>
                <a:latin typeface="Calibri"/>
                <a:ea typeface="Calibri"/>
                <a:cs typeface="Calibri"/>
                <a:sym typeface="Calibri"/>
              </a:rPr>
              <a:t>currently being tracked in ONE, but we are working with Bitfocus to determine a process and workflow. More details and training to come. </a:t>
            </a:r>
            <a:endParaRPr>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deb5aef89_0_17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deb5aef89_0_1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eb5aef89_0_17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deb5aef89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deb5aef89_0_1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deb5aef89_0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f8d52ed8f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f8d52ed8f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FF0000"/>
              </a:solidFill>
              <a:highlight>
                <a:srgbClr val="FFFFFF"/>
              </a:highlight>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highlight>
                  <a:srgbClr val="FFFFFF"/>
                </a:highlight>
                <a:latin typeface="Roboto"/>
                <a:ea typeface="Roboto"/>
                <a:cs typeface="Roboto"/>
                <a:sym typeface="Roboto"/>
              </a:rPr>
              <a:t>The assessment evaluates an adult’s possible health vulnerabilities, housing barriers and homeless chronicity</a:t>
            </a:r>
            <a:endParaRPr sz="1200">
              <a:highlight>
                <a:srgbClr val="FFFFFF"/>
              </a:highlight>
              <a:latin typeface="Roboto"/>
              <a:ea typeface="Roboto"/>
              <a:cs typeface="Roboto"/>
              <a:sym typeface="Roboto"/>
            </a:endParaRPr>
          </a:p>
          <a:p>
            <a:pPr marL="457200" lvl="0" indent="-304800" algn="l" rtl="0">
              <a:lnSpc>
                <a:spcPct val="115000"/>
              </a:lnSpc>
              <a:spcBef>
                <a:spcPts val="0"/>
              </a:spcBef>
              <a:spcAft>
                <a:spcPts val="0"/>
              </a:spcAft>
              <a:buSzPts val="1200"/>
              <a:buChar char="●"/>
            </a:pPr>
            <a:r>
              <a:rPr lang="en" sz="1200"/>
              <a:t>Completed for clients that did not resolve her/his homelessness via problem-solving</a:t>
            </a:r>
            <a:endParaRPr sz="1200"/>
          </a:p>
          <a:p>
            <a:pPr marL="457200" lvl="0" indent="-317500" algn="l" rtl="0">
              <a:lnSpc>
                <a:spcPct val="115000"/>
              </a:lnSpc>
              <a:spcBef>
                <a:spcPts val="0"/>
              </a:spcBef>
              <a:spcAft>
                <a:spcPts val="0"/>
              </a:spcAft>
              <a:buSzPts val="1400"/>
              <a:buChar char="●"/>
            </a:pPr>
            <a:r>
              <a:rPr lang="en" sz="1200">
                <a:highlight>
                  <a:srgbClr val="FFFFFF"/>
                </a:highlight>
                <a:latin typeface="Roboto"/>
                <a:ea typeface="Roboto"/>
                <a:cs typeface="Roboto"/>
                <a:sym typeface="Roboto"/>
              </a:rPr>
              <a:t>The assessment is also used to determine priority status vs. non-priority status </a:t>
            </a:r>
            <a:endParaRPr sz="1200">
              <a:highlight>
                <a:srgbClr val="FFFFFF"/>
              </a:highlight>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highlight>
                  <a:srgbClr val="FFFFFF"/>
                </a:highlight>
                <a:latin typeface="Roboto"/>
                <a:ea typeface="Roboto"/>
                <a:cs typeface="Roboto"/>
                <a:sym typeface="Roboto"/>
              </a:rPr>
              <a:t>Does not guarantee a housing resources</a:t>
            </a:r>
            <a:endParaRPr sz="1200">
              <a:highlight>
                <a:srgbClr val="FFFFFF"/>
              </a:highlight>
              <a:latin typeface="Roboto"/>
              <a:ea typeface="Roboto"/>
              <a:cs typeface="Roboto"/>
              <a:sym typeface="Roboto"/>
            </a:endParaRPr>
          </a:p>
          <a:p>
            <a:pPr marL="457200" lvl="0" indent="0" algn="l" rtl="0">
              <a:spcBef>
                <a:spcPts val="0"/>
              </a:spcBef>
              <a:spcAft>
                <a:spcPts val="0"/>
              </a:spcAft>
              <a:buNone/>
            </a:pPr>
            <a:endParaRPr sz="12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deb5aef89_0_1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deb5aef89_0_1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bec3b114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bec3b114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Welcome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Introductions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Timeline for the day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Review Learning Objectives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deb5aef89_0_17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deb5aef89_0_1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f8d52ed8f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f8d52ed8f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Priority status is determined by the Adult Primary Assessment</a:t>
            </a:r>
            <a:endParaRPr sz="1200"/>
          </a:p>
          <a:p>
            <a:pPr marL="457200" lvl="0" indent="-304800" algn="l" rtl="0">
              <a:spcBef>
                <a:spcPts val="0"/>
              </a:spcBef>
              <a:spcAft>
                <a:spcPts val="0"/>
              </a:spcAft>
              <a:buSzPts val="1200"/>
              <a:buChar char="●"/>
            </a:pPr>
            <a:r>
              <a:rPr lang="en" sz="1200"/>
              <a:t>Client w/ priority status will be placed on the prioritization list (CQ)</a:t>
            </a:r>
            <a:endParaRPr sz="1200"/>
          </a:p>
          <a:p>
            <a:pPr marL="457200" lvl="0" indent="-304800" algn="l" rtl="0">
              <a:spcBef>
                <a:spcPts val="0"/>
              </a:spcBef>
              <a:spcAft>
                <a:spcPts val="0"/>
              </a:spcAft>
              <a:buSzPts val="1200"/>
              <a:buChar char="●"/>
            </a:pPr>
            <a:r>
              <a:rPr lang="en" sz="1200"/>
              <a:t>Priority households will get housing navigation and referral to HSH funded permanent housing </a:t>
            </a:r>
            <a:endParaRPr sz="1200"/>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deb5aef89_0_1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deb5aef89_0_1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4d6120566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4d612056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deb5aef89_0_17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deb5aef89_0_1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4d612056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4d612056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deb5aef89_0_16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deb5aef89_0_1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2246c043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2246c043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Clients with priority status are referred to the CQ</a:t>
            </a:r>
            <a:endParaRPr/>
          </a:p>
          <a:p>
            <a:pPr marL="457200" lvl="0" indent="-298450" algn="l" rtl="0">
              <a:spcBef>
                <a:spcPts val="0"/>
              </a:spcBef>
              <a:spcAft>
                <a:spcPts val="0"/>
              </a:spcAft>
              <a:buSzPts val="1100"/>
              <a:buChar char="●"/>
            </a:pPr>
            <a:r>
              <a:rPr lang="en"/>
              <a:t>Navigators will help clients get document ready and navigate the application process once a referral is made</a:t>
            </a:r>
            <a:endParaRPr/>
          </a:p>
          <a:p>
            <a:pPr marL="457200" lvl="0" indent="-298450" algn="l" rtl="0">
              <a:spcBef>
                <a:spcPts val="0"/>
              </a:spcBef>
              <a:spcAft>
                <a:spcPts val="0"/>
              </a:spcAft>
              <a:buSzPts val="1100"/>
              <a:buChar char="●"/>
            </a:pPr>
            <a:r>
              <a:rPr lang="en"/>
              <a:t>Housing Providers will post an open housing resource in ONE</a:t>
            </a:r>
            <a:endParaRPr/>
          </a:p>
          <a:p>
            <a:pPr marL="457200" lvl="0" indent="-298450" algn="l" rtl="0">
              <a:spcBef>
                <a:spcPts val="0"/>
              </a:spcBef>
              <a:spcAft>
                <a:spcPts val="0"/>
              </a:spcAft>
              <a:buSzPts val="1100"/>
              <a:buChar char="●"/>
            </a:pPr>
            <a:r>
              <a:rPr lang="en"/>
              <a:t>Navigators will use functionality in ONE to match eligible clients to available housing resources</a:t>
            </a:r>
            <a:endParaRPr/>
          </a:p>
          <a:p>
            <a:pPr marL="457200" lvl="0" indent="-298450" algn="l" rtl="0">
              <a:spcBef>
                <a:spcPts val="0"/>
              </a:spcBef>
              <a:spcAft>
                <a:spcPts val="0"/>
              </a:spcAft>
              <a:buSzPts val="1100"/>
              <a:buChar char="●"/>
            </a:pPr>
            <a:r>
              <a:rPr lang="en"/>
              <a:t>Housing providers will receive the referral in ONE. They will update the status of the referral so Navigators stayed apprised of the status of the referral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4d612056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4d612056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c1445d54a_1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c1445d54a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New web page containing CE supplemental training materials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f6ada5af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f6ada5a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deb5aef89_0_1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deb5aef89_0_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deb5aef89_0_1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deb5aef89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229ba2127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229ba212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f8d52ed8f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f8d52ed8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FF0000"/>
              </a:solidFill>
            </a:endParaRPr>
          </a:p>
          <a:p>
            <a:pPr marL="457200" lvl="0" indent="-298450" algn="l" rtl="0">
              <a:spcBef>
                <a:spcPts val="0"/>
              </a:spcBef>
              <a:spcAft>
                <a:spcPts val="0"/>
              </a:spcAft>
              <a:buSzPts val="1100"/>
              <a:buChar char="●"/>
            </a:pPr>
            <a:r>
              <a:rPr lang="en"/>
              <a:t>Clients may initially engage by an </a:t>
            </a:r>
            <a:r>
              <a:rPr lang="en" b="1"/>
              <a:t>outreach worker (SFHOT or mobile AP) or by going directly to an AP</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229ba212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229ba212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Most or all of the clients should have already engaged with an outreach worker prior to meeting with the case manager. The outreach worker should have already created a client profile and complete the SFHOT enrollment. </a:t>
            </a:r>
            <a:endParaRPr/>
          </a:p>
          <a:p>
            <a:pPr marL="457200" lvl="0" indent="-298450" algn="l" rtl="0">
              <a:spcBef>
                <a:spcPts val="0"/>
              </a:spcBef>
              <a:spcAft>
                <a:spcPts val="0"/>
              </a:spcAft>
              <a:buSzPts val="1100"/>
              <a:buChar char="●"/>
            </a:pPr>
            <a:r>
              <a:rPr lang="en"/>
              <a:t>If this was not done, the case manager would want to complete these steps.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deb5aef89_0_1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deb5aef89_0_1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f494b1b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cf494b1b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Shows clients are engaged with the CE system</a:t>
            </a:r>
            <a:endParaRPr/>
          </a:p>
          <a:p>
            <a:pPr marL="914400" lvl="1" indent="-298450" algn="l" rtl="0">
              <a:spcBef>
                <a:spcPts val="0"/>
              </a:spcBef>
              <a:spcAft>
                <a:spcPts val="0"/>
              </a:spcAft>
              <a:buSzPts val="1100"/>
              <a:buChar char="○"/>
            </a:pPr>
            <a:r>
              <a:rPr lang="en"/>
              <a:t>Not all users can see the assessment so seeing the enrollment is another clue they are connected to CE</a:t>
            </a:r>
            <a:endParaRPr/>
          </a:p>
          <a:p>
            <a:pPr marL="914400" lvl="1" indent="-298450" algn="l" rtl="0">
              <a:spcBef>
                <a:spcPts val="0"/>
              </a:spcBef>
              <a:spcAft>
                <a:spcPts val="0"/>
              </a:spcAft>
              <a:buSzPts val="1100"/>
              <a:buChar char="○"/>
            </a:pPr>
            <a:r>
              <a:rPr lang="en"/>
              <a:t>Reduces clients completing more than one assessment or visiting multiple access points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Eliminates administrative burden on staff- information cascades from the enrollment into other forms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w/Bitfocus Logo">
  <p:cSld name="Cover Slide w/Bitfocus Logo">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799" y="1674021"/>
            <a:ext cx="7772400" cy="11025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chemeClr val="dk2"/>
              </a:buClr>
              <a:buSzPts val="3400"/>
              <a:buFont typeface="Proxima Nova"/>
              <a:buNone/>
              <a:defRPr sz="3400" b="0" i="0" u="none" strike="noStrike" cap="none">
                <a:solidFill>
                  <a:schemeClr val="dk2"/>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a:endParaRPr/>
          </a:p>
        </p:txBody>
      </p:sp>
      <p:cxnSp>
        <p:nvCxnSpPr>
          <p:cNvPr id="10" name="Google Shape;10;p2"/>
          <p:cNvCxnSpPr/>
          <p:nvPr/>
        </p:nvCxnSpPr>
        <p:spPr>
          <a:xfrm>
            <a:off x="3108629" y="2700340"/>
            <a:ext cx="2921100" cy="0"/>
          </a:xfrm>
          <a:prstGeom prst="straightConnector1">
            <a:avLst/>
          </a:prstGeom>
          <a:noFill/>
          <a:ln w="38100" cap="flat" cmpd="sng">
            <a:solidFill>
              <a:schemeClr val="lt2"/>
            </a:solidFill>
            <a:prstDash val="solid"/>
            <a:round/>
            <a:headEnd type="none" w="sm" len="sm"/>
            <a:tailEnd type="none" w="sm" len="sm"/>
          </a:ln>
        </p:spPr>
      </p:cxnSp>
      <p:sp>
        <p:nvSpPr>
          <p:cNvPr id="11" name="Google Shape;11;p2"/>
          <p:cNvSpPr txBox="1">
            <a:spLocks noGrp="1"/>
          </p:cNvSpPr>
          <p:nvPr>
            <p:ph type="body" idx="1"/>
          </p:nvPr>
        </p:nvSpPr>
        <p:spPr>
          <a:xfrm>
            <a:off x="682826" y="2845878"/>
            <a:ext cx="7772700" cy="1058700"/>
          </a:xfrm>
          <a:prstGeom prst="rect">
            <a:avLst/>
          </a:prstGeom>
          <a:noFill/>
          <a:ln>
            <a:noFill/>
          </a:ln>
        </p:spPr>
        <p:txBody>
          <a:bodyPr spcFirstLastPara="1" wrap="square" lIns="57150" tIns="57150" rIns="57150" bIns="57150" anchor="t" anchorCtr="0">
            <a:noAutofit/>
          </a:bodyPr>
          <a:lstStyle>
            <a:lvl1pPr marL="457200" marR="0" lvl="0" indent="-228600" algn="ctr" rtl="0">
              <a:lnSpc>
                <a:spcPct val="100000"/>
              </a:lnSpc>
              <a:spcBef>
                <a:spcPts val="0"/>
              </a:spcBef>
              <a:spcAft>
                <a:spcPts val="0"/>
              </a:spcAft>
              <a:buClr>
                <a:schemeClr val="lt2"/>
              </a:buClr>
              <a:buSzPts val="2000"/>
              <a:buFont typeface="Arial"/>
              <a:buNone/>
              <a:defRPr sz="2000" b="0"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12" name="Google Shape;12;p2"/>
          <p:cNvPicPr preferRelativeResize="0"/>
          <p:nvPr/>
        </p:nvPicPr>
        <p:blipFill rotWithShape="1">
          <a:blip r:embed="rId2">
            <a:alphaModFix/>
          </a:blip>
          <a:srcRect/>
          <a:stretch/>
        </p:blipFill>
        <p:spPr>
          <a:xfrm>
            <a:off x="3903472" y="4346749"/>
            <a:ext cx="1331405" cy="5116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205979"/>
            <a:ext cx="8229600" cy="8571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rgbClr val="678594"/>
              </a:buClr>
              <a:buSzPts val="975"/>
              <a:buFont typeface="Proxima Nova"/>
              <a:buNone/>
              <a:defRPr sz="3900" b="0" i="0" u="none" strike="noStrike" cap="none">
                <a:solidFill>
                  <a:srgbClr val="678594"/>
                </a:solidFill>
                <a:latin typeface="Proxima Nova"/>
                <a:ea typeface="Proxima Nova"/>
                <a:cs typeface="Proxima Nova"/>
                <a:sym typeface="Proxima Nova"/>
              </a:defRPr>
            </a:lvl1pPr>
            <a:lvl2pPr lvl="1" rtl="0">
              <a:spcBef>
                <a:spcPts val="0"/>
              </a:spcBef>
              <a:spcAft>
                <a:spcPts val="0"/>
              </a:spcAft>
              <a:buSzPts val="900"/>
              <a:buFont typeface="Arial"/>
              <a:buNone/>
              <a:defRPr sz="1100"/>
            </a:lvl2pPr>
            <a:lvl3pPr lvl="2" rtl="0">
              <a:spcBef>
                <a:spcPts val="0"/>
              </a:spcBef>
              <a:spcAft>
                <a:spcPts val="0"/>
              </a:spcAft>
              <a:buSzPts val="900"/>
              <a:buFont typeface="Arial"/>
              <a:buNone/>
              <a:defRPr sz="1100"/>
            </a:lvl3pPr>
            <a:lvl4pPr lvl="3" rtl="0">
              <a:spcBef>
                <a:spcPts val="0"/>
              </a:spcBef>
              <a:spcAft>
                <a:spcPts val="0"/>
              </a:spcAft>
              <a:buSzPts val="900"/>
              <a:buFont typeface="Arial"/>
              <a:buNone/>
              <a:defRPr sz="1100"/>
            </a:lvl4pPr>
            <a:lvl5pPr lvl="4" rtl="0">
              <a:spcBef>
                <a:spcPts val="0"/>
              </a:spcBef>
              <a:spcAft>
                <a:spcPts val="0"/>
              </a:spcAft>
              <a:buSzPts val="900"/>
              <a:buFont typeface="Arial"/>
              <a:buNone/>
              <a:defRPr sz="1100"/>
            </a:lvl5pPr>
            <a:lvl6pPr lvl="5" rtl="0">
              <a:spcBef>
                <a:spcPts val="0"/>
              </a:spcBef>
              <a:spcAft>
                <a:spcPts val="0"/>
              </a:spcAft>
              <a:buSzPts val="900"/>
              <a:buFont typeface="Arial"/>
              <a:buNone/>
              <a:defRPr sz="1100"/>
            </a:lvl6pPr>
            <a:lvl7pPr lvl="6" rtl="0">
              <a:spcBef>
                <a:spcPts val="0"/>
              </a:spcBef>
              <a:spcAft>
                <a:spcPts val="0"/>
              </a:spcAft>
              <a:buSzPts val="900"/>
              <a:buFont typeface="Arial"/>
              <a:buNone/>
              <a:defRPr sz="1100"/>
            </a:lvl7pPr>
            <a:lvl8pPr lvl="7" rtl="0">
              <a:spcBef>
                <a:spcPts val="0"/>
              </a:spcBef>
              <a:spcAft>
                <a:spcPts val="0"/>
              </a:spcAft>
              <a:buSzPts val="900"/>
              <a:buFont typeface="Arial"/>
              <a:buNone/>
              <a:defRPr sz="1100"/>
            </a:lvl8pPr>
            <a:lvl9pPr lvl="8" rtl="0">
              <a:spcBef>
                <a:spcPts val="0"/>
              </a:spcBef>
              <a:spcAft>
                <a:spcPts val="0"/>
              </a:spcAft>
              <a:buSzPts val="900"/>
              <a:buFont typeface="Arial"/>
              <a:buNone/>
              <a:defRPr sz="1100"/>
            </a:lvl9pPr>
          </a:lstStyle>
          <a:p>
            <a:endParaRPr/>
          </a:p>
        </p:txBody>
      </p:sp>
      <p:sp>
        <p:nvSpPr>
          <p:cNvPr id="62" name="Google Shape;62;p12"/>
          <p:cNvSpPr/>
          <p:nvPr/>
        </p:nvSpPr>
        <p:spPr>
          <a:xfrm>
            <a:off x="0" y="5082857"/>
            <a:ext cx="9144000" cy="68700"/>
          </a:xfrm>
          <a:prstGeom prst="rect">
            <a:avLst/>
          </a:prstGeom>
          <a:solidFill>
            <a:schemeClr val="accent4"/>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3" name="Google Shape;63;p12"/>
          <p:cNvSpPr txBox="1">
            <a:spLocks noGrp="1"/>
          </p:cNvSpPr>
          <p:nvPr>
            <p:ph type="body" idx="1"/>
          </p:nvPr>
        </p:nvSpPr>
        <p:spPr>
          <a:xfrm>
            <a:off x="457200" y="1411299"/>
            <a:ext cx="8229600" cy="30564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64" name="Google Shape;64;p12"/>
          <p:cNvPicPr preferRelativeResize="0"/>
          <p:nvPr/>
        </p:nvPicPr>
        <p:blipFill rotWithShape="1">
          <a:blip r:embed="rId2">
            <a:alphaModFix/>
          </a:blip>
          <a:srcRect/>
          <a:stretch/>
        </p:blipFill>
        <p:spPr>
          <a:xfrm>
            <a:off x="8129116" y="4619228"/>
            <a:ext cx="821450" cy="3156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678594"/>
              </a:buClr>
              <a:buSzPts val="2400"/>
              <a:buFont typeface="Proxima Nova"/>
              <a:buNone/>
              <a:defRPr sz="2400" b="0" i="0" u="none" strike="noStrike" cap="none">
                <a:solidFill>
                  <a:srgbClr val="678594"/>
                </a:solidFill>
                <a:latin typeface="Proxima Nova"/>
                <a:ea typeface="Proxima Nova"/>
                <a:cs typeface="Proxima Nova"/>
                <a:sym typeface="Proxima Nova"/>
              </a:defRPr>
            </a:lvl1pPr>
            <a:lvl2pPr lvl="1" rtl="0">
              <a:spcBef>
                <a:spcPts val="0"/>
              </a:spcBef>
              <a:spcAft>
                <a:spcPts val="0"/>
              </a:spcAft>
              <a:buSzPts val="2400"/>
              <a:buFont typeface="Arial"/>
              <a:buNone/>
              <a:defRPr sz="2400"/>
            </a:lvl2pPr>
            <a:lvl3pPr lvl="2" rtl="0">
              <a:spcBef>
                <a:spcPts val="0"/>
              </a:spcBef>
              <a:spcAft>
                <a:spcPts val="0"/>
              </a:spcAft>
              <a:buSzPts val="2400"/>
              <a:buFont typeface="Arial"/>
              <a:buNone/>
              <a:defRPr sz="2400"/>
            </a:lvl3pPr>
            <a:lvl4pPr lvl="3" rtl="0">
              <a:spcBef>
                <a:spcPts val="0"/>
              </a:spcBef>
              <a:spcAft>
                <a:spcPts val="0"/>
              </a:spcAft>
              <a:buSzPts val="2400"/>
              <a:buFont typeface="Arial"/>
              <a:buNone/>
              <a:defRPr sz="2400"/>
            </a:lvl4pPr>
            <a:lvl5pPr lvl="4" rtl="0">
              <a:spcBef>
                <a:spcPts val="0"/>
              </a:spcBef>
              <a:spcAft>
                <a:spcPts val="0"/>
              </a:spcAft>
              <a:buSzPts val="2400"/>
              <a:buFont typeface="Arial"/>
              <a:buNone/>
              <a:defRPr sz="2400"/>
            </a:lvl5pPr>
            <a:lvl6pPr lvl="5" rtl="0">
              <a:spcBef>
                <a:spcPts val="0"/>
              </a:spcBef>
              <a:spcAft>
                <a:spcPts val="0"/>
              </a:spcAft>
              <a:buSzPts val="2400"/>
              <a:buFont typeface="Arial"/>
              <a:buNone/>
              <a:defRPr sz="2400"/>
            </a:lvl6pPr>
            <a:lvl7pPr lvl="6" rtl="0">
              <a:spcBef>
                <a:spcPts val="0"/>
              </a:spcBef>
              <a:spcAft>
                <a:spcPts val="0"/>
              </a:spcAft>
              <a:buSzPts val="2400"/>
              <a:buFont typeface="Arial"/>
              <a:buNone/>
              <a:defRPr sz="2400"/>
            </a:lvl7pPr>
            <a:lvl8pPr lvl="7" rtl="0">
              <a:spcBef>
                <a:spcPts val="0"/>
              </a:spcBef>
              <a:spcAft>
                <a:spcPts val="0"/>
              </a:spcAft>
              <a:buSzPts val="2400"/>
              <a:buFont typeface="Arial"/>
              <a:buNone/>
              <a:defRPr sz="2400"/>
            </a:lvl8pPr>
            <a:lvl9pPr lvl="8" rtl="0">
              <a:spcBef>
                <a:spcPts val="0"/>
              </a:spcBef>
              <a:spcAft>
                <a:spcPts val="0"/>
              </a:spcAft>
              <a:buSzPts val="2400"/>
              <a:buFont typeface="Arial"/>
              <a:buNone/>
              <a:defRPr sz="2400"/>
            </a:lvl9pPr>
          </a:lstStyle>
          <a:p>
            <a:endParaRPr/>
          </a:p>
        </p:txBody>
      </p:sp>
      <p:sp>
        <p:nvSpPr>
          <p:cNvPr id="67" name="Google Shape;67;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lt2"/>
              </a:buClr>
              <a:buSzPts val="1200"/>
              <a:buFont typeface="Arial"/>
              <a:buChar char="●"/>
              <a:defRPr sz="1200" b="0" i="0" u="none" strike="noStrike" cap="none">
                <a:solidFill>
                  <a:schemeClr val="accent5"/>
                </a:solidFill>
                <a:latin typeface="Proxima Nova"/>
                <a:ea typeface="Proxima Nova"/>
                <a:cs typeface="Proxima Nova"/>
                <a:sym typeface="Proxima Nova"/>
              </a:defRPr>
            </a:lvl1pPr>
            <a:lvl2pPr marL="914400" marR="0" lvl="1"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accent5"/>
                </a:solidFill>
                <a:latin typeface="Proxima Nova"/>
                <a:ea typeface="Proxima Nova"/>
                <a:cs typeface="Proxima Nova"/>
                <a:sym typeface="Proxima Nova"/>
              </a:defRPr>
            </a:lvl2pPr>
            <a:lvl3pPr marL="1371600" marR="0" lvl="2" indent="-304800" algn="l" rtl="0">
              <a:lnSpc>
                <a:spcPct val="100000"/>
              </a:lnSpc>
              <a:spcBef>
                <a:spcPts val="1600"/>
              </a:spcBef>
              <a:spcAft>
                <a:spcPts val="0"/>
              </a:spcAft>
              <a:buClr>
                <a:schemeClr val="lt2"/>
              </a:buClr>
              <a:buSzPts val="1200"/>
              <a:buFont typeface="Merriweather Sans"/>
              <a:buChar char="■"/>
              <a:defRPr sz="12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600"/>
              </a:spcBef>
              <a:spcAft>
                <a:spcPts val="0"/>
              </a:spcAft>
              <a:buClr>
                <a:schemeClr val="lt2"/>
              </a:buClr>
              <a:buSzPts val="1200"/>
              <a:buFont typeface="Arial"/>
              <a:buChar char="●"/>
              <a:defRPr sz="1200" b="0" i="0" u="none" strike="noStrike" cap="none">
                <a:solidFill>
                  <a:schemeClr val="accent5"/>
                </a:solidFill>
                <a:latin typeface="Proxima Nova"/>
                <a:ea typeface="Proxima Nova"/>
                <a:cs typeface="Proxima Nova"/>
                <a:sym typeface="Proxima Nova"/>
              </a:defRPr>
            </a:lvl4pPr>
            <a:lvl5pPr marL="2286000" marR="0" lvl="4"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600"/>
              </a:spcBef>
              <a:spcAft>
                <a:spcPts val="0"/>
              </a:spcAft>
              <a:buClr>
                <a:schemeClr val="lt2"/>
              </a:buClr>
              <a:buSzPts val="1200"/>
              <a:buFont typeface="Merriweather Sans"/>
              <a:buChar char="■"/>
              <a:defRPr sz="1200" b="0" i="0" u="none" strike="noStrike" cap="none">
                <a:solidFill>
                  <a:schemeClr val="dk1"/>
                </a:solidFill>
                <a:latin typeface="Proxima Nova"/>
                <a:ea typeface="Proxima Nova"/>
                <a:cs typeface="Proxima Nova"/>
                <a:sym typeface="Proxima Nova"/>
              </a:defRPr>
            </a:lvl6pPr>
            <a:lvl7pPr marL="3200400" marR="0" lvl="6" indent="-304800" algn="l" rtl="0">
              <a:lnSpc>
                <a:spcPct val="100000"/>
              </a:lnSpc>
              <a:spcBef>
                <a:spcPts val="1600"/>
              </a:spcBef>
              <a:spcAft>
                <a:spcPts val="0"/>
              </a:spcAft>
              <a:buClr>
                <a:schemeClr val="lt2"/>
              </a:buClr>
              <a:buSzPts val="1200"/>
              <a:buFont typeface="Arial"/>
              <a:buChar char="●"/>
              <a:defRPr sz="1200" b="0" i="0" u="none" strike="noStrike" cap="none">
                <a:solidFill>
                  <a:schemeClr val="dk1"/>
                </a:solidFill>
                <a:latin typeface="Proxima Nova"/>
                <a:ea typeface="Proxima Nova"/>
                <a:cs typeface="Proxima Nova"/>
                <a:sym typeface="Proxima Nova"/>
              </a:defRPr>
            </a:lvl7pPr>
            <a:lvl8pPr marL="3657600" marR="0" lvl="7"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dk1"/>
                </a:solidFill>
                <a:latin typeface="Proxima Nova"/>
                <a:ea typeface="Proxima Nova"/>
                <a:cs typeface="Proxima Nova"/>
                <a:sym typeface="Proxima Nova"/>
              </a:defRPr>
            </a:lvl8pPr>
            <a:lvl9pPr marL="4114800" marR="0" lvl="8" indent="-304800" algn="l" rtl="0">
              <a:lnSpc>
                <a:spcPct val="100000"/>
              </a:lnSpc>
              <a:spcBef>
                <a:spcPts val="1600"/>
              </a:spcBef>
              <a:spcAft>
                <a:spcPts val="1600"/>
              </a:spcAft>
              <a:buClr>
                <a:schemeClr val="lt2"/>
              </a:buClr>
              <a:buSzPts val="1200"/>
              <a:buFont typeface="Merriweather Sans"/>
              <a:buChar char="■"/>
              <a:defRPr sz="1200" b="0" i="0" u="none" strike="noStrike" cap="none">
                <a:solidFill>
                  <a:schemeClr val="dk1"/>
                </a:solidFill>
                <a:latin typeface="Proxima Nova"/>
                <a:ea typeface="Proxima Nova"/>
                <a:cs typeface="Proxima Nova"/>
                <a:sym typeface="Proxima Nova"/>
              </a:defRPr>
            </a:lvl9pPr>
          </a:lstStyle>
          <a:p>
            <a:endParaRPr/>
          </a:p>
        </p:txBody>
      </p:sp>
      <p:sp>
        <p:nvSpPr>
          <p:cNvPr id="68" name="Google Shape;6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Slide w/Subheadings 3 1 1 1">
  <p:cSld name="1_Text Slide w/Subheadings 3 1 1 1">
    <p:spTree>
      <p:nvGrpSpPr>
        <p:cNvPr id="1" name="Shape 69"/>
        <p:cNvGrpSpPr/>
        <p:nvPr/>
      </p:nvGrpSpPr>
      <p:grpSpPr>
        <a:xfrm>
          <a:off x="0" y="0"/>
          <a:ext cx="0" cy="0"/>
          <a:chOff x="0" y="0"/>
          <a:chExt cx="0" cy="0"/>
        </a:xfrm>
      </p:grpSpPr>
      <p:sp>
        <p:nvSpPr>
          <p:cNvPr id="70" name="Google Shape;70;p14"/>
          <p:cNvSpPr/>
          <p:nvPr/>
        </p:nvSpPr>
        <p:spPr>
          <a:xfrm>
            <a:off x="0" y="0"/>
            <a:ext cx="3494400" cy="5143500"/>
          </a:xfrm>
          <a:prstGeom prst="rect">
            <a:avLst/>
          </a:prstGeom>
          <a:solidFill>
            <a:schemeClr val="accent2"/>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1" name="Google Shape;71;p14"/>
          <p:cNvSpPr txBox="1">
            <a:spLocks noGrp="1"/>
          </p:cNvSpPr>
          <p:nvPr>
            <p:ph type="body" idx="1"/>
          </p:nvPr>
        </p:nvSpPr>
        <p:spPr>
          <a:xfrm>
            <a:off x="187724" y="2095047"/>
            <a:ext cx="3130500" cy="948600"/>
          </a:xfrm>
          <a:prstGeom prst="rect">
            <a:avLst/>
          </a:prstGeom>
          <a:noFill/>
          <a:ln>
            <a:noFill/>
          </a:ln>
        </p:spPr>
        <p:txBody>
          <a:bodyPr spcFirstLastPara="1" wrap="square" lIns="57150" tIns="57150" rIns="57150" bIns="57150" anchor="t" anchorCtr="0">
            <a:noAutofit/>
          </a:bodyPr>
          <a:lstStyle>
            <a:lvl1pPr marL="457200" marR="0" lvl="0" indent="-228600" algn="ctr" rtl="0">
              <a:lnSpc>
                <a:spcPct val="100000"/>
              </a:lnSpc>
              <a:spcBef>
                <a:spcPts val="0"/>
              </a:spcBef>
              <a:spcAft>
                <a:spcPts val="0"/>
              </a:spcAft>
              <a:buClr>
                <a:schemeClr val="lt2"/>
              </a:buClr>
              <a:buSzPts val="3000"/>
              <a:buFont typeface="Arial"/>
              <a:buNone/>
              <a:defRPr sz="3000" b="0" i="0" u="none" strike="noStrike" cap="none">
                <a:solidFill>
                  <a:schemeClr val="lt1"/>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72" name="Google Shape;72;p14"/>
          <p:cNvSpPr txBox="1">
            <a:spLocks noGrp="1"/>
          </p:cNvSpPr>
          <p:nvPr>
            <p:ph type="body" idx="2"/>
          </p:nvPr>
        </p:nvSpPr>
        <p:spPr>
          <a:xfrm>
            <a:off x="3917555" y="319800"/>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73" name="Google Shape;73;p14"/>
          <p:cNvSpPr txBox="1">
            <a:spLocks noGrp="1"/>
          </p:cNvSpPr>
          <p:nvPr>
            <p:ph type="body" idx="3"/>
          </p:nvPr>
        </p:nvSpPr>
        <p:spPr>
          <a:xfrm>
            <a:off x="3917550" y="603489"/>
            <a:ext cx="4691400" cy="8820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74" name="Google Shape;74;p14"/>
          <p:cNvSpPr txBox="1">
            <a:spLocks noGrp="1"/>
          </p:cNvSpPr>
          <p:nvPr>
            <p:ph type="body" idx="4"/>
          </p:nvPr>
        </p:nvSpPr>
        <p:spPr>
          <a:xfrm>
            <a:off x="3917555" y="1854254"/>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75" name="Google Shape;75;p14"/>
          <p:cNvSpPr txBox="1">
            <a:spLocks noGrp="1"/>
          </p:cNvSpPr>
          <p:nvPr>
            <p:ph type="body" idx="5"/>
          </p:nvPr>
        </p:nvSpPr>
        <p:spPr>
          <a:xfrm>
            <a:off x="3917550" y="2137943"/>
            <a:ext cx="4691400" cy="8820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76" name="Google Shape;76;p14"/>
          <p:cNvSpPr txBox="1">
            <a:spLocks noGrp="1"/>
          </p:cNvSpPr>
          <p:nvPr>
            <p:ph type="body" idx="6"/>
          </p:nvPr>
        </p:nvSpPr>
        <p:spPr>
          <a:xfrm>
            <a:off x="3917555" y="3388708"/>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77" name="Google Shape;77;p14"/>
          <p:cNvSpPr txBox="1">
            <a:spLocks noGrp="1"/>
          </p:cNvSpPr>
          <p:nvPr>
            <p:ph type="body" idx="7"/>
          </p:nvPr>
        </p:nvSpPr>
        <p:spPr>
          <a:xfrm>
            <a:off x="3917550" y="3672397"/>
            <a:ext cx="4691400" cy="8022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78" name="Google Shape;78;p14"/>
          <p:cNvPicPr preferRelativeResize="0"/>
          <p:nvPr/>
        </p:nvPicPr>
        <p:blipFill rotWithShape="1">
          <a:blip r:embed="rId2">
            <a:alphaModFix/>
          </a:blip>
          <a:srcRect/>
          <a:stretch/>
        </p:blipFill>
        <p:spPr>
          <a:xfrm>
            <a:off x="8129116" y="4619228"/>
            <a:ext cx="821450" cy="3156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Screen Image">
  <p:cSld name="PICTURE_WITH_CAPTION_TEXT_1_1">
    <p:spTree>
      <p:nvGrpSpPr>
        <p:cNvPr id="1" name="Shape 7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57150" tIns="57150" rIns="57150" bIns="57150" anchor="ctr" anchorCtr="0">
            <a:noAutofit/>
          </a:bodyPr>
          <a:lstStyle>
            <a:lvl1pPr lvl="0" rtl="0">
              <a:spcBef>
                <a:spcPts val="0"/>
              </a:spcBef>
              <a:spcAft>
                <a:spcPts val="0"/>
              </a:spcAft>
              <a:buSzPts val="975"/>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57150" tIns="57150" rIns="57150" bIns="57150" anchor="t" anchorCtr="0">
            <a:noAutofit/>
          </a:bodyPr>
          <a:lstStyle>
            <a:lvl1pPr marL="457200" lvl="0" indent="-342900" rtl="0">
              <a:spcBef>
                <a:spcPts val="1100"/>
              </a:spcBef>
              <a:spcAft>
                <a:spcPts val="0"/>
              </a:spcAft>
              <a:buSzPts val="1800"/>
              <a:buChar char="•"/>
              <a:defRPr/>
            </a:lvl1pPr>
            <a:lvl2pPr marL="914400" lvl="1" indent="-323850" rtl="0">
              <a:spcBef>
                <a:spcPts val="1000"/>
              </a:spcBef>
              <a:spcAft>
                <a:spcPts val="0"/>
              </a:spcAft>
              <a:buSzPts val="1500"/>
              <a:buChar char="▪"/>
              <a:defRPr/>
            </a:lvl2pPr>
            <a:lvl3pPr marL="1371600" lvl="2" indent="-323850" rtl="0">
              <a:spcBef>
                <a:spcPts val="1000"/>
              </a:spcBef>
              <a:spcAft>
                <a:spcPts val="0"/>
              </a:spcAft>
              <a:buSzPts val="1500"/>
              <a:buChar char="-"/>
              <a:defRPr/>
            </a:lvl3pPr>
            <a:lvl4pPr marL="1828800" lvl="3" indent="-304800" rtl="0">
              <a:spcBef>
                <a:spcPts val="1000"/>
              </a:spcBef>
              <a:spcAft>
                <a:spcPts val="0"/>
              </a:spcAft>
              <a:buSzPts val="1200"/>
              <a:buChar char="•"/>
              <a:defRPr/>
            </a:lvl4pPr>
            <a:lvl5pPr marL="2286000" lvl="4" indent="-298450" rtl="0">
              <a:spcBef>
                <a:spcPts val="1000"/>
              </a:spcBef>
              <a:spcAft>
                <a:spcPts val="0"/>
              </a:spcAft>
              <a:buSzPts val="1100"/>
              <a:buChar char="▪"/>
              <a:defRPr/>
            </a:lvl5pPr>
            <a:lvl6pPr marL="2743200" lvl="5" indent="-304800" rtl="0">
              <a:spcBef>
                <a:spcPts val="1000"/>
              </a:spcBef>
              <a:spcAft>
                <a:spcPts val="0"/>
              </a:spcAft>
              <a:buSzPts val="1200"/>
              <a:buChar char="-"/>
              <a:defRPr/>
            </a:lvl6pPr>
            <a:lvl7pPr marL="3200400" lvl="6" indent="-285750" rtl="0">
              <a:spcBef>
                <a:spcPts val="1000"/>
              </a:spcBef>
              <a:spcAft>
                <a:spcPts val="0"/>
              </a:spcAft>
              <a:buSzPts val="900"/>
              <a:buChar char="•"/>
              <a:defRPr/>
            </a:lvl7pPr>
            <a:lvl8pPr marL="3657600" lvl="7" indent="-285750" rtl="0">
              <a:spcBef>
                <a:spcPts val="1000"/>
              </a:spcBef>
              <a:spcAft>
                <a:spcPts val="0"/>
              </a:spcAft>
              <a:buSzPts val="900"/>
              <a:buChar char="▪"/>
              <a:defRPr/>
            </a:lvl8pPr>
            <a:lvl9pPr marL="4114800" lvl="8" indent="-285750" rtl="0">
              <a:spcBef>
                <a:spcPts val="1000"/>
              </a:spcBef>
              <a:spcAft>
                <a:spcPts val="1000"/>
              </a:spcAft>
              <a:buSzPts val="900"/>
              <a:buChar char="-"/>
              <a:defRPr/>
            </a:lvl9pPr>
          </a:lstStyle>
          <a:p>
            <a:endParaRPr/>
          </a:p>
        </p:txBody>
      </p:sp>
      <p:sp>
        <p:nvSpPr>
          <p:cNvPr id="83" name="Google Shape;8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9"/>
            <a:ext cx="8229600" cy="8571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rgbClr val="678594"/>
              </a:buClr>
              <a:buSzPts val="975"/>
              <a:buFont typeface="Proxima Nova"/>
              <a:buNone/>
              <a:defRPr sz="3900" b="0" i="0" u="none" strike="noStrike" cap="none">
                <a:solidFill>
                  <a:srgbClr val="678594"/>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a:endParaRPr/>
          </a:p>
        </p:txBody>
      </p:sp>
      <p:sp>
        <p:nvSpPr>
          <p:cNvPr id="15" name="Google Shape;15;p3"/>
          <p:cNvSpPr/>
          <p:nvPr/>
        </p:nvSpPr>
        <p:spPr>
          <a:xfrm>
            <a:off x="0" y="5082857"/>
            <a:ext cx="9144000" cy="68700"/>
          </a:xfrm>
          <a:prstGeom prst="rect">
            <a:avLst/>
          </a:prstGeom>
          <a:solidFill>
            <a:schemeClr val="accent4"/>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6" name="Google Shape;16;p3"/>
          <p:cNvSpPr txBox="1">
            <a:spLocks noGrp="1"/>
          </p:cNvSpPr>
          <p:nvPr>
            <p:ph type="body" idx="1"/>
          </p:nvPr>
        </p:nvSpPr>
        <p:spPr>
          <a:xfrm>
            <a:off x="457200" y="1411299"/>
            <a:ext cx="8229600" cy="30564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17" name="Google Shape;17;p3"/>
          <p:cNvPicPr preferRelativeResize="0"/>
          <p:nvPr/>
        </p:nvPicPr>
        <p:blipFill rotWithShape="1">
          <a:blip r:embed="rId2">
            <a:alphaModFix/>
          </a:blip>
          <a:srcRect/>
          <a:stretch/>
        </p:blipFill>
        <p:spPr>
          <a:xfrm>
            <a:off x="8129116" y="4619228"/>
            <a:ext cx="821450" cy="315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678594"/>
              </a:buClr>
              <a:buSzPts val="2400"/>
              <a:buFont typeface="Proxima Nova"/>
              <a:buNone/>
              <a:defRPr sz="2400" b="0" i="0" u="none" strike="noStrike" cap="none">
                <a:solidFill>
                  <a:srgbClr val="678594"/>
                </a:solidFill>
                <a:latin typeface="Proxima Nova"/>
                <a:ea typeface="Proxima Nova"/>
                <a:cs typeface="Proxima Nova"/>
                <a:sym typeface="Proxima Nova"/>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a:endParaRPr/>
          </a:p>
        </p:txBody>
      </p:sp>
      <p:sp>
        <p:nvSpPr>
          <p:cNvPr id="20" name="Google Shape;20;p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lt2"/>
              </a:buClr>
              <a:buSzPts val="1200"/>
              <a:buFont typeface="Arial"/>
              <a:buChar char="●"/>
              <a:defRPr sz="1200" b="0" i="0" u="none" strike="noStrike" cap="none">
                <a:solidFill>
                  <a:schemeClr val="accent5"/>
                </a:solidFill>
                <a:latin typeface="Proxima Nova"/>
                <a:ea typeface="Proxima Nova"/>
                <a:cs typeface="Proxima Nova"/>
                <a:sym typeface="Proxima Nova"/>
              </a:defRPr>
            </a:lvl1pPr>
            <a:lvl2pPr marL="914400" marR="0" lvl="1"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accent5"/>
                </a:solidFill>
                <a:latin typeface="Proxima Nova"/>
                <a:ea typeface="Proxima Nova"/>
                <a:cs typeface="Proxima Nova"/>
                <a:sym typeface="Proxima Nova"/>
              </a:defRPr>
            </a:lvl2pPr>
            <a:lvl3pPr marL="1371600" marR="0" lvl="2" indent="-304800" algn="l" rtl="0">
              <a:lnSpc>
                <a:spcPct val="100000"/>
              </a:lnSpc>
              <a:spcBef>
                <a:spcPts val="1600"/>
              </a:spcBef>
              <a:spcAft>
                <a:spcPts val="0"/>
              </a:spcAft>
              <a:buClr>
                <a:schemeClr val="lt2"/>
              </a:buClr>
              <a:buSzPts val="1200"/>
              <a:buFont typeface="Merriweather Sans"/>
              <a:buChar char="■"/>
              <a:defRPr sz="12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600"/>
              </a:spcBef>
              <a:spcAft>
                <a:spcPts val="0"/>
              </a:spcAft>
              <a:buClr>
                <a:schemeClr val="lt2"/>
              </a:buClr>
              <a:buSzPts val="1200"/>
              <a:buFont typeface="Arial"/>
              <a:buChar char="●"/>
              <a:defRPr sz="1200" b="0" i="0" u="none" strike="noStrike" cap="none">
                <a:solidFill>
                  <a:schemeClr val="accent5"/>
                </a:solidFill>
                <a:latin typeface="Proxima Nova"/>
                <a:ea typeface="Proxima Nova"/>
                <a:cs typeface="Proxima Nova"/>
                <a:sym typeface="Proxima Nova"/>
              </a:defRPr>
            </a:lvl4pPr>
            <a:lvl5pPr marL="2286000" marR="0" lvl="4"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600"/>
              </a:spcBef>
              <a:spcAft>
                <a:spcPts val="0"/>
              </a:spcAft>
              <a:buClr>
                <a:schemeClr val="lt2"/>
              </a:buClr>
              <a:buSzPts val="1200"/>
              <a:buFont typeface="Merriweather Sans"/>
              <a:buChar char="■"/>
              <a:defRPr sz="1200" b="0" i="0" u="none" strike="noStrike" cap="none">
                <a:solidFill>
                  <a:schemeClr val="dk1"/>
                </a:solidFill>
                <a:latin typeface="Proxima Nova"/>
                <a:ea typeface="Proxima Nova"/>
                <a:cs typeface="Proxima Nova"/>
                <a:sym typeface="Proxima Nova"/>
              </a:defRPr>
            </a:lvl6pPr>
            <a:lvl7pPr marL="3200400" marR="0" lvl="6" indent="-304800" algn="l" rtl="0">
              <a:lnSpc>
                <a:spcPct val="100000"/>
              </a:lnSpc>
              <a:spcBef>
                <a:spcPts val="1600"/>
              </a:spcBef>
              <a:spcAft>
                <a:spcPts val="0"/>
              </a:spcAft>
              <a:buClr>
                <a:schemeClr val="lt2"/>
              </a:buClr>
              <a:buSzPts val="1200"/>
              <a:buFont typeface="Arial"/>
              <a:buChar char="●"/>
              <a:defRPr sz="1200" b="0" i="0" u="none" strike="noStrike" cap="none">
                <a:solidFill>
                  <a:schemeClr val="dk1"/>
                </a:solidFill>
                <a:latin typeface="Proxima Nova"/>
                <a:ea typeface="Proxima Nova"/>
                <a:cs typeface="Proxima Nova"/>
                <a:sym typeface="Proxima Nova"/>
              </a:defRPr>
            </a:lvl7pPr>
            <a:lvl8pPr marL="3657600" marR="0" lvl="7" indent="-304800" algn="l" rtl="0">
              <a:lnSpc>
                <a:spcPct val="100000"/>
              </a:lnSpc>
              <a:spcBef>
                <a:spcPts val="1600"/>
              </a:spcBef>
              <a:spcAft>
                <a:spcPts val="0"/>
              </a:spcAft>
              <a:buClr>
                <a:schemeClr val="lt2"/>
              </a:buClr>
              <a:buSzPts val="1200"/>
              <a:buFont typeface="Noto Sans Symbols"/>
              <a:buChar char="○"/>
              <a:defRPr sz="1200" b="0" i="0" u="none" strike="noStrike" cap="none">
                <a:solidFill>
                  <a:schemeClr val="dk1"/>
                </a:solidFill>
                <a:latin typeface="Proxima Nova"/>
                <a:ea typeface="Proxima Nova"/>
                <a:cs typeface="Proxima Nova"/>
                <a:sym typeface="Proxima Nova"/>
              </a:defRPr>
            </a:lvl8pPr>
            <a:lvl9pPr marL="4114800" marR="0" lvl="8" indent="-304800" algn="l" rtl="0">
              <a:lnSpc>
                <a:spcPct val="100000"/>
              </a:lnSpc>
              <a:spcBef>
                <a:spcPts val="1600"/>
              </a:spcBef>
              <a:spcAft>
                <a:spcPts val="1600"/>
              </a:spcAft>
              <a:buClr>
                <a:schemeClr val="lt2"/>
              </a:buClr>
              <a:buSzPts val="1200"/>
              <a:buFont typeface="Merriweather Sans"/>
              <a:buChar char="■"/>
              <a:defRPr sz="1200" b="0" i="0" u="none" strike="noStrike" cap="none">
                <a:solidFill>
                  <a:schemeClr val="dk1"/>
                </a:solidFill>
                <a:latin typeface="Proxima Nova"/>
                <a:ea typeface="Proxima Nova"/>
                <a:cs typeface="Proxima Nova"/>
                <a:sym typeface="Proxima Nova"/>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ext Slide w/Subheadings 3 1 1 1">
  <p:cSld name="1_Text Slide w/Subheadings 3 1 1 1">
    <p:spTree>
      <p:nvGrpSpPr>
        <p:cNvPr id="1" name="Shape 22"/>
        <p:cNvGrpSpPr/>
        <p:nvPr/>
      </p:nvGrpSpPr>
      <p:grpSpPr>
        <a:xfrm>
          <a:off x="0" y="0"/>
          <a:ext cx="0" cy="0"/>
          <a:chOff x="0" y="0"/>
          <a:chExt cx="0" cy="0"/>
        </a:xfrm>
      </p:grpSpPr>
      <p:sp>
        <p:nvSpPr>
          <p:cNvPr id="23" name="Google Shape;23;p5"/>
          <p:cNvSpPr/>
          <p:nvPr/>
        </p:nvSpPr>
        <p:spPr>
          <a:xfrm>
            <a:off x="0" y="0"/>
            <a:ext cx="3494400" cy="5143500"/>
          </a:xfrm>
          <a:prstGeom prst="rect">
            <a:avLst/>
          </a:prstGeom>
          <a:solidFill>
            <a:schemeClr val="accent2"/>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4" name="Google Shape;24;p5"/>
          <p:cNvSpPr txBox="1">
            <a:spLocks noGrp="1"/>
          </p:cNvSpPr>
          <p:nvPr>
            <p:ph type="body" idx="1"/>
          </p:nvPr>
        </p:nvSpPr>
        <p:spPr>
          <a:xfrm>
            <a:off x="187724" y="2095047"/>
            <a:ext cx="3130500" cy="948600"/>
          </a:xfrm>
          <a:prstGeom prst="rect">
            <a:avLst/>
          </a:prstGeom>
          <a:noFill/>
          <a:ln>
            <a:noFill/>
          </a:ln>
        </p:spPr>
        <p:txBody>
          <a:bodyPr spcFirstLastPara="1" wrap="square" lIns="57150" tIns="57150" rIns="57150" bIns="57150" anchor="t" anchorCtr="0">
            <a:noAutofit/>
          </a:bodyPr>
          <a:lstStyle>
            <a:lvl1pPr marL="457200" marR="0" lvl="0" indent="-228600" algn="ctr" rtl="0">
              <a:lnSpc>
                <a:spcPct val="100000"/>
              </a:lnSpc>
              <a:spcBef>
                <a:spcPts val="0"/>
              </a:spcBef>
              <a:spcAft>
                <a:spcPts val="0"/>
              </a:spcAft>
              <a:buClr>
                <a:schemeClr val="lt2"/>
              </a:buClr>
              <a:buSzPts val="3000"/>
              <a:buFont typeface="Arial"/>
              <a:buNone/>
              <a:defRPr sz="3000" b="0" i="0" u="none" strike="noStrike" cap="none">
                <a:solidFill>
                  <a:schemeClr val="lt1"/>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5" name="Google Shape;25;p5"/>
          <p:cNvSpPr txBox="1">
            <a:spLocks noGrp="1"/>
          </p:cNvSpPr>
          <p:nvPr>
            <p:ph type="body" idx="2"/>
          </p:nvPr>
        </p:nvSpPr>
        <p:spPr>
          <a:xfrm>
            <a:off x="3917555" y="319800"/>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6" name="Google Shape;26;p5"/>
          <p:cNvSpPr txBox="1">
            <a:spLocks noGrp="1"/>
          </p:cNvSpPr>
          <p:nvPr>
            <p:ph type="body" idx="3"/>
          </p:nvPr>
        </p:nvSpPr>
        <p:spPr>
          <a:xfrm>
            <a:off x="3917550" y="603489"/>
            <a:ext cx="4691400" cy="8820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7" name="Google Shape;27;p5"/>
          <p:cNvSpPr txBox="1">
            <a:spLocks noGrp="1"/>
          </p:cNvSpPr>
          <p:nvPr>
            <p:ph type="body" idx="4"/>
          </p:nvPr>
        </p:nvSpPr>
        <p:spPr>
          <a:xfrm>
            <a:off x="3917555" y="1854254"/>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8" name="Google Shape;28;p5"/>
          <p:cNvSpPr txBox="1">
            <a:spLocks noGrp="1"/>
          </p:cNvSpPr>
          <p:nvPr>
            <p:ph type="body" idx="5"/>
          </p:nvPr>
        </p:nvSpPr>
        <p:spPr>
          <a:xfrm>
            <a:off x="3917550" y="2137943"/>
            <a:ext cx="4691400" cy="8820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29" name="Google Shape;29;p5"/>
          <p:cNvSpPr txBox="1">
            <a:spLocks noGrp="1"/>
          </p:cNvSpPr>
          <p:nvPr>
            <p:ph type="body" idx="6"/>
          </p:nvPr>
        </p:nvSpPr>
        <p:spPr>
          <a:xfrm>
            <a:off x="3917555" y="3388708"/>
            <a:ext cx="4691400" cy="330900"/>
          </a:xfrm>
          <a:prstGeom prst="rect">
            <a:avLst/>
          </a:prstGeom>
          <a:noFill/>
          <a:ln>
            <a:noFill/>
          </a:ln>
        </p:spPr>
        <p:txBody>
          <a:bodyPr spcFirstLastPara="1" wrap="square" lIns="57150" tIns="57150" rIns="57150" bIns="57150" anchor="t" anchorCtr="0">
            <a:noAutofit/>
          </a:bodyPr>
          <a:lstStyle>
            <a:lvl1pPr marL="457200" marR="0" lvl="0" indent="-228600" algn="l" rtl="0">
              <a:lnSpc>
                <a:spcPct val="100000"/>
              </a:lnSpc>
              <a:spcBef>
                <a:spcPts val="0"/>
              </a:spcBef>
              <a:spcAft>
                <a:spcPts val="0"/>
              </a:spcAft>
              <a:buClr>
                <a:schemeClr val="lt2"/>
              </a:buClr>
              <a:buSzPts val="1800"/>
              <a:buFont typeface="Arial"/>
              <a:buNone/>
              <a:defRPr sz="1500" b="1"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
        <p:nvSpPr>
          <p:cNvPr id="30" name="Google Shape;30;p5"/>
          <p:cNvSpPr txBox="1">
            <a:spLocks noGrp="1"/>
          </p:cNvSpPr>
          <p:nvPr>
            <p:ph type="body" idx="7"/>
          </p:nvPr>
        </p:nvSpPr>
        <p:spPr>
          <a:xfrm>
            <a:off x="3917550" y="3672397"/>
            <a:ext cx="4691400" cy="8022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31" name="Google Shape;31;p5"/>
          <p:cNvPicPr preferRelativeResize="0"/>
          <p:nvPr/>
        </p:nvPicPr>
        <p:blipFill rotWithShape="1">
          <a:blip r:embed="rId2">
            <a:alphaModFix/>
          </a:blip>
          <a:srcRect/>
          <a:stretch/>
        </p:blipFill>
        <p:spPr>
          <a:xfrm>
            <a:off x="8129116" y="4619228"/>
            <a:ext cx="821450" cy="315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l="3883" t="11076" b="7958"/>
          <a:stretch/>
        </p:blipFill>
        <p:spPr>
          <a:xfrm>
            <a:off x="0" y="0"/>
            <a:ext cx="9127302" cy="5125299"/>
          </a:xfrm>
          <a:prstGeom prst="rect">
            <a:avLst/>
          </a:prstGeom>
          <a:noFill/>
          <a:ln>
            <a:noFill/>
          </a:ln>
        </p:spPr>
      </p:pic>
      <p:sp>
        <p:nvSpPr>
          <p:cNvPr id="34" name="Google Shape;34;p6"/>
          <p:cNvSpPr/>
          <p:nvPr/>
        </p:nvSpPr>
        <p:spPr>
          <a:xfrm>
            <a:off x="-3225" y="0"/>
            <a:ext cx="9147300" cy="5143500"/>
          </a:xfrm>
          <a:prstGeom prst="rect">
            <a:avLst/>
          </a:prstGeom>
          <a:solidFill>
            <a:srgbClr val="375067">
              <a:alpha val="60780"/>
            </a:srgbClr>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 name="Google Shape;35;p6"/>
          <p:cNvSpPr/>
          <p:nvPr/>
        </p:nvSpPr>
        <p:spPr>
          <a:xfrm>
            <a:off x="0" y="4752975"/>
            <a:ext cx="9144000" cy="390600"/>
          </a:xfrm>
          <a:prstGeom prst="rect">
            <a:avLst/>
          </a:prstGeom>
          <a:solidFill>
            <a:schemeClr val="lt1"/>
          </a:solidFill>
          <a:ln w="9525" cap="flat" cmpd="sng">
            <a:solidFill>
              <a:srgbClr val="FFFFFF"/>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 name="Google Shape;36;p6"/>
          <p:cNvPicPr preferRelativeResize="0"/>
          <p:nvPr/>
        </p:nvPicPr>
        <p:blipFill>
          <a:blip r:embed="rId3">
            <a:alphaModFix/>
          </a:blip>
          <a:stretch>
            <a:fillRect/>
          </a:stretch>
        </p:blipFill>
        <p:spPr>
          <a:xfrm>
            <a:off x="4473550" y="4752972"/>
            <a:ext cx="967228" cy="372327"/>
          </a:xfrm>
          <a:prstGeom prst="rect">
            <a:avLst/>
          </a:prstGeom>
          <a:noFill/>
          <a:ln>
            <a:noFill/>
          </a:ln>
        </p:spPr>
      </p:pic>
      <p:pic>
        <p:nvPicPr>
          <p:cNvPr id="37" name="Google Shape;37;p6"/>
          <p:cNvPicPr preferRelativeResize="0"/>
          <p:nvPr/>
        </p:nvPicPr>
        <p:blipFill rotWithShape="1">
          <a:blip r:embed="rId4">
            <a:alphaModFix/>
          </a:blip>
          <a:srcRect l="-2679" t="4680" r="2680"/>
          <a:stretch/>
        </p:blipFill>
        <p:spPr>
          <a:xfrm>
            <a:off x="3120300" y="4775675"/>
            <a:ext cx="1126401" cy="3723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eck Clipart">
  <p:cSld name="CUSTOM_5">
    <p:spTree>
      <p:nvGrpSpPr>
        <p:cNvPr id="1" name="Shape 38"/>
        <p:cNvGrpSpPr/>
        <p:nvPr/>
      </p:nvGrpSpPr>
      <p:grpSpPr>
        <a:xfrm>
          <a:off x="0" y="0"/>
          <a:ext cx="0" cy="0"/>
          <a:chOff x="0" y="0"/>
          <a:chExt cx="0" cy="0"/>
        </a:xfrm>
      </p:grpSpPr>
      <p:pic>
        <p:nvPicPr>
          <p:cNvPr id="39" name="Google Shape;39;p7"/>
          <p:cNvPicPr preferRelativeResize="0"/>
          <p:nvPr/>
        </p:nvPicPr>
        <p:blipFill>
          <a:blip r:embed="rId2">
            <a:alphaModFix/>
          </a:blip>
          <a:stretch>
            <a:fillRect/>
          </a:stretch>
        </p:blipFill>
        <p:spPr>
          <a:xfrm>
            <a:off x="7286625" y="4334700"/>
            <a:ext cx="1611150" cy="620200"/>
          </a:xfrm>
          <a:prstGeom prst="rect">
            <a:avLst/>
          </a:prstGeom>
          <a:noFill/>
          <a:ln>
            <a:noFill/>
          </a:ln>
        </p:spPr>
      </p:pic>
      <p:pic>
        <p:nvPicPr>
          <p:cNvPr id="40" name="Google Shape;40;p7"/>
          <p:cNvPicPr preferRelativeResize="0"/>
          <p:nvPr/>
        </p:nvPicPr>
        <p:blipFill rotWithShape="1">
          <a:blip r:embed="rId3">
            <a:alphaModFix/>
          </a:blip>
          <a:srcRect l="-2679" t="4680" r="2680"/>
          <a:stretch/>
        </p:blipFill>
        <p:spPr>
          <a:xfrm>
            <a:off x="243000" y="4352613"/>
            <a:ext cx="1767913" cy="584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1">
  <p:cSld name="Title Slide_1">
    <p:spTree>
      <p:nvGrpSpPr>
        <p:cNvPr id="1" name="Shape 41"/>
        <p:cNvGrpSpPr/>
        <p:nvPr/>
      </p:nvGrpSpPr>
      <p:grpSpPr>
        <a:xfrm>
          <a:off x="0" y="0"/>
          <a:ext cx="0" cy="0"/>
          <a:chOff x="0" y="0"/>
          <a:chExt cx="0" cy="0"/>
        </a:xfrm>
      </p:grpSpPr>
      <p:pic>
        <p:nvPicPr>
          <p:cNvPr id="42" name="Google Shape;42;p8"/>
          <p:cNvPicPr preferRelativeResize="0"/>
          <p:nvPr/>
        </p:nvPicPr>
        <p:blipFill rotWithShape="1">
          <a:blip r:embed="rId2">
            <a:alphaModFix/>
          </a:blip>
          <a:srcRect l="3883" t="11076" b="7958"/>
          <a:stretch/>
        </p:blipFill>
        <p:spPr>
          <a:xfrm>
            <a:off x="0" y="0"/>
            <a:ext cx="9127302" cy="5125299"/>
          </a:xfrm>
          <a:prstGeom prst="rect">
            <a:avLst/>
          </a:prstGeom>
          <a:noFill/>
          <a:ln>
            <a:noFill/>
          </a:ln>
        </p:spPr>
      </p:pic>
      <p:sp>
        <p:nvSpPr>
          <p:cNvPr id="43" name="Google Shape;43;p8"/>
          <p:cNvSpPr/>
          <p:nvPr/>
        </p:nvSpPr>
        <p:spPr>
          <a:xfrm>
            <a:off x="-3225" y="0"/>
            <a:ext cx="9147300" cy="5143500"/>
          </a:xfrm>
          <a:prstGeom prst="rect">
            <a:avLst/>
          </a:prstGeom>
          <a:solidFill>
            <a:srgbClr val="375067">
              <a:alpha val="60780"/>
            </a:srgbClr>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4" name="Google Shape;44;p8"/>
          <p:cNvSpPr/>
          <p:nvPr/>
        </p:nvSpPr>
        <p:spPr>
          <a:xfrm>
            <a:off x="0" y="4752975"/>
            <a:ext cx="9144000" cy="390600"/>
          </a:xfrm>
          <a:prstGeom prst="rect">
            <a:avLst/>
          </a:prstGeom>
          <a:solidFill>
            <a:schemeClr val="lt1"/>
          </a:solidFill>
          <a:ln w="9525" cap="flat" cmpd="sng">
            <a:solidFill>
              <a:srgbClr val="FFFFFF"/>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 name="Google Shape;45;p8"/>
          <p:cNvPicPr preferRelativeResize="0"/>
          <p:nvPr/>
        </p:nvPicPr>
        <p:blipFill>
          <a:blip r:embed="rId3">
            <a:alphaModFix/>
          </a:blip>
          <a:stretch>
            <a:fillRect/>
          </a:stretch>
        </p:blipFill>
        <p:spPr>
          <a:xfrm>
            <a:off x="4473550" y="4752972"/>
            <a:ext cx="967228" cy="372327"/>
          </a:xfrm>
          <a:prstGeom prst="rect">
            <a:avLst/>
          </a:prstGeom>
          <a:noFill/>
          <a:ln>
            <a:noFill/>
          </a:ln>
        </p:spPr>
      </p:pic>
      <p:pic>
        <p:nvPicPr>
          <p:cNvPr id="46" name="Google Shape;46;p8"/>
          <p:cNvPicPr preferRelativeResize="0"/>
          <p:nvPr/>
        </p:nvPicPr>
        <p:blipFill rotWithShape="1">
          <a:blip r:embed="rId4">
            <a:alphaModFix/>
          </a:blip>
          <a:srcRect l="-2679" t="4680" r="2680"/>
          <a:stretch/>
        </p:blipFill>
        <p:spPr>
          <a:xfrm>
            <a:off x="3120300" y="4775675"/>
            <a:ext cx="1126401" cy="372325"/>
          </a:xfrm>
          <a:prstGeom prst="rect">
            <a:avLst/>
          </a:prstGeom>
          <a:noFill/>
          <a:ln>
            <a:noFill/>
          </a:ln>
        </p:spPr>
      </p:pic>
      <p:sp>
        <p:nvSpPr>
          <p:cNvPr id="47" name="Google Shape;47;p8"/>
          <p:cNvSpPr/>
          <p:nvPr/>
        </p:nvSpPr>
        <p:spPr>
          <a:xfrm>
            <a:off x="2464594" y="1535906"/>
            <a:ext cx="4193400" cy="1943100"/>
          </a:xfrm>
          <a:prstGeom prst="rect">
            <a:avLst/>
          </a:prstGeom>
          <a:noFill/>
          <a:ln w="254000" cap="flat" cmpd="sng">
            <a:solidFill>
              <a:schemeClr val="lt1"/>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11700" y="445025"/>
            <a:ext cx="8520600" cy="572700"/>
          </a:xfrm>
          <a:prstGeom prst="rect">
            <a:avLst/>
          </a:prstGeom>
        </p:spPr>
        <p:txBody>
          <a:bodyPr spcFirstLastPara="1" wrap="square" lIns="57150" tIns="57150" rIns="57150" bIns="57150" anchor="ctr" anchorCtr="0">
            <a:noAutofit/>
          </a:bodyPr>
          <a:lstStyle>
            <a:lvl1pPr lvl="0" rtl="0">
              <a:spcBef>
                <a:spcPts val="0"/>
              </a:spcBef>
              <a:spcAft>
                <a:spcPts val="0"/>
              </a:spcAft>
              <a:buSzPts val="975"/>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50" name="Google Shape;50;p9"/>
          <p:cNvSpPr txBox="1">
            <a:spLocks noGrp="1"/>
          </p:cNvSpPr>
          <p:nvPr>
            <p:ph type="body" idx="1"/>
          </p:nvPr>
        </p:nvSpPr>
        <p:spPr>
          <a:xfrm>
            <a:off x="311700" y="1152475"/>
            <a:ext cx="8520600" cy="3416400"/>
          </a:xfrm>
          <a:prstGeom prst="rect">
            <a:avLst/>
          </a:prstGeom>
        </p:spPr>
        <p:txBody>
          <a:bodyPr spcFirstLastPara="1" wrap="square" lIns="57150" tIns="57150" rIns="57150" bIns="57150" anchor="t" anchorCtr="0">
            <a:noAutofit/>
          </a:bodyPr>
          <a:lstStyle>
            <a:lvl1pPr marL="457200" lvl="0" indent="-342900" rtl="0">
              <a:spcBef>
                <a:spcPts val="1100"/>
              </a:spcBef>
              <a:spcAft>
                <a:spcPts val="0"/>
              </a:spcAft>
              <a:buSzPts val="1800"/>
              <a:buChar char="•"/>
              <a:defRPr/>
            </a:lvl1pPr>
            <a:lvl2pPr marL="914400" lvl="1" indent="-323850" rtl="0">
              <a:spcBef>
                <a:spcPts val="1000"/>
              </a:spcBef>
              <a:spcAft>
                <a:spcPts val="0"/>
              </a:spcAft>
              <a:buSzPts val="1500"/>
              <a:buChar char="▪"/>
              <a:defRPr/>
            </a:lvl2pPr>
            <a:lvl3pPr marL="1371600" lvl="2" indent="-323850" rtl="0">
              <a:spcBef>
                <a:spcPts val="1000"/>
              </a:spcBef>
              <a:spcAft>
                <a:spcPts val="0"/>
              </a:spcAft>
              <a:buSzPts val="1500"/>
              <a:buChar char="-"/>
              <a:defRPr/>
            </a:lvl3pPr>
            <a:lvl4pPr marL="1828800" lvl="3" indent="-304800" rtl="0">
              <a:spcBef>
                <a:spcPts val="1000"/>
              </a:spcBef>
              <a:spcAft>
                <a:spcPts val="0"/>
              </a:spcAft>
              <a:buSzPts val="1200"/>
              <a:buChar char="•"/>
              <a:defRPr/>
            </a:lvl4pPr>
            <a:lvl5pPr marL="2286000" lvl="4" indent="-298450" rtl="0">
              <a:spcBef>
                <a:spcPts val="1000"/>
              </a:spcBef>
              <a:spcAft>
                <a:spcPts val="0"/>
              </a:spcAft>
              <a:buSzPts val="1100"/>
              <a:buChar char="▪"/>
              <a:defRPr/>
            </a:lvl5pPr>
            <a:lvl6pPr marL="2743200" lvl="5" indent="-304800" rtl="0">
              <a:spcBef>
                <a:spcPts val="1000"/>
              </a:spcBef>
              <a:spcAft>
                <a:spcPts val="0"/>
              </a:spcAft>
              <a:buSzPts val="1200"/>
              <a:buChar char="-"/>
              <a:defRPr/>
            </a:lvl6pPr>
            <a:lvl7pPr marL="3200400" lvl="6" indent="-285750" rtl="0">
              <a:spcBef>
                <a:spcPts val="1000"/>
              </a:spcBef>
              <a:spcAft>
                <a:spcPts val="0"/>
              </a:spcAft>
              <a:buSzPts val="900"/>
              <a:buChar char="•"/>
              <a:defRPr/>
            </a:lvl7pPr>
            <a:lvl8pPr marL="3657600" lvl="7" indent="-285750" rtl="0">
              <a:spcBef>
                <a:spcPts val="1000"/>
              </a:spcBef>
              <a:spcAft>
                <a:spcPts val="0"/>
              </a:spcAft>
              <a:buSzPts val="900"/>
              <a:buChar char="▪"/>
              <a:defRPr/>
            </a:lvl8pPr>
            <a:lvl9pPr marL="4114800" lvl="8" indent="-285750" rtl="0">
              <a:spcBef>
                <a:spcPts val="1000"/>
              </a:spcBef>
              <a:spcAft>
                <a:spcPts val="1000"/>
              </a:spcAft>
              <a:buSzPts val="900"/>
              <a:buChar char="-"/>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Slide w/Bitfocus Logo">
  <p:cSld name="Cover Slide w/Bitfocus Logo">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685799" y="1674021"/>
            <a:ext cx="7772400" cy="11025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chemeClr val="dk2"/>
              </a:buClr>
              <a:buSzPts val="3400"/>
              <a:buFont typeface="Proxima Nova"/>
              <a:buNone/>
              <a:defRPr sz="3400" b="0" i="0" u="none" strike="noStrike" cap="none">
                <a:solidFill>
                  <a:schemeClr val="dk2"/>
                </a:solidFill>
                <a:latin typeface="Proxima Nova"/>
                <a:ea typeface="Proxima Nova"/>
                <a:cs typeface="Proxima Nova"/>
                <a:sym typeface="Proxima Nova"/>
              </a:defRPr>
            </a:lvl1pPr>
            <a:lvl2pPr lvl="1" rtl="0">
              <a:spcBef>
                <a:spcPts val="0"/>
              </a:spcBef>
              <a:spcAft>
                <a:spcPts val="0"/>
              </a:spcAft>
              <a:buSzPts val="900"/>
              <a:buFont typeface="Arial"/>
              <a:buNone/>
              <a:defRPr sz="1100"/>
            </a:lvl2pPr>
            <a:lvl3pPr lvl="2" rtl="0">
              <a:spcBef>
                <a:spcPts val="0"/>
              </a:spcBef>
              <a:spcAft>
                <a:spcPts val="0"/>
              </a:spcAft>
              <a:buSzPts val="900"/>
              <a:buFont typeface="Arial"/>
              <a:buNone/>
              <a:defRPr sz="1100"/>
            </a:lvl3pPr>
            <a:lvl4pPr lvl="3" rtl="0">
              <a:spcBef>
                <a:spcPts val="0"/>
              </a:spcBef>
              <a:spcAft>
                <a:spcPts val="0"/>
              </a:spcAft>
              <a:buSzPts val="900"/>
              <a:buFont typeface="Arial"/>
              <a:buNone/>
              <a:defRPr sz="1100"/>
            </a:lvl4pPr>
            <a:lvl5pPr lvl="4" rtl="0">
              <a:spcBef>
                <a:spcPts val="0"/>
              </a:spcBef>
              <a:spcAft>
                <a:spcPts val="0"/>
              </a:spcAft>
              <a:buSzPts val="900"/>
              <a:buFont typeface="Arial"/>
              <a:buNone/>
              <a:defRPr sz="1100"/>
            </a:lvl5pPr>
            <a:lvl6pPr lvl="5" rtl="0">
              <a:spcBef>
                <a:spcPts val="0"/>
              </a:spcBef>
              <a:spcAft>
                <a:spcPts val="0"/>
              </a:spcAft>
              <a:buSzPts val="900"/>
              <a:buFont typeface="Arial"/>
              <a:buNone/>
              <a:defRPr sz="1100"/>
            </a:lvl6pPr>
            <a:lvl7pPr lvl="6" rtl="0">
              <a:spcBef>
                <a:spcPts val="0"/>
              </a:spcBef>
              <a:spcAft>
                <a:spcPts val="0"/>
              </a:spcAft>
              <a:buSzPts val="900"/>
              <a:buFont typeface="Arial"/>
              <a:buNone/>
              <a:defRPr sz="1100"/>
            </a:lvl7pPr>
            <a:lvl8pPr lvl="7" rtl="0">
              <a:spcBef>
                <a:spcPts val="0"/>
              </a:spcBef>
              <a:spcAft>
                <a:spcPts val="0"/>
              </a:spcAft>
              <a:buSzPts val="900"/>
              <a:buFont typeface="Arial"/>
              <a:buNone/>
              <a:defRPr sz="1100"/>
            </a:lvl8pPr>
            <a:lvl9pPr lvl="8" rtl="0">
              <a:spcBef>
                <a:spcPts val="0"/>
              </a:spcBef>
              <a:spcAft>
                <a:spcPts val="0"/>
              </a:spcAft>
              <a:buSzPts val="900"/>
              <a:buFont typeface="Arial"/>
              <a:buNone/>
              <a:defRPr sz="1100"/>
            </a:lvl9pPr>
          </a:lstStyle>
          <a:p>
            <a:endParaRPr/>
          </a:p>
        </p:txBody>
      </p:sp>
      <p:cxnSp>
        <p:nvCxnSpPr>
          <p:cNvPr id="57" name="Google Shape;57;p11"/>
          <p:cNvCxnSpPr/>
          <p:nvPr/>
        </p:nvCxnSpPr>
        <p:spPr>
          <a:xfrm>
            <a:off x="3108629" y="2700340"/>
            <a:ext cx="2921100" cy="0"/>
          </a:xfrm>
          <a:prstGeom prst="straightConnector1">
            <a:avLst/>
          </a:prstGeom>
          <a:noFill/>
          <a:ln w="38100" cap="flat" cmpd="sng">
            <a:solidFill>
              <a:schemeClr val="lt2"/>
            </a:solidFill>
            <a:prstDash val="solid"/>
            <a:round/>
            <a:headEnd type="none" w="sm" len="sm"/>
            <a:tailEnd type="none" w="sm" len="sm"/>
          </a:ln>
        </p:spPr>
      </p:cxnSp>
      <p:sp>
        <p:nvSpPr>
          <p:cNvPr id="58" name="Google Shape;58;p11"/>
          <p:cNvSpPr txBox="1">
            <a:spLocks noGrp="1"/>
          </p:cNvSpPr>
          <p:nvPr>
            <p:ph type="body" idx="1"/>
          </p:nvPr>
        </p:nvSpPr>
        <p:spPr>
          <a:xfrm>
            <a:off x="682826" y="2845878"/>
            <a:ext cx="7772700" cy="1058700"/>
          </a:xfrm>
          <a:prstGeom prst="rect">
            <a:avLst/>
          </a:prstGeom>
          <a:noFill/>
          <a:ln>
            <a:noFill/>
          </a:ln>
        </p:spPr>
        <p:txBody>
          <a:bodyPr spcFirstLastPara="1" wrap="square" lIns="57150" tIns="57150" rIns="57150" bIns="57150" anchor="t" anchorCtr="0">
            <a:noAutofit/>
          </a:bodyPr>
          <a:lstStyle>
            <a:lvl1pPr marL="457200" marR="0" lvl="0" indent="-228600" algn="ctr" rtl="0">
              <a:lnSpc>
                <a:spcPct val="100000"/>
              </a:lnSpc>
              <a:spcBef>
                <a:spcPts val="0"/>
              </a:spcBef>
              <a:spcAft>
                <a:spcPts val="0"/>
              </a:spcAft>
              <a:buClr>
                <a:schemeClr val="lt2"/>
              </a:buClr>
              <a:buSzPts val="2000"/>
              <a:buFont typeface="Arial"/>
              <a:buNone/>
              <a:defRPr sz="2000" b="0" i="0" u="none" strike="noStrike" cap="none">
                <a:solidFill>
                  <a:schemeClr val="lt2"/>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pic>
        <p:nvPicPr>
          <p:cNvPr id="59" name="Google Shape;59;p11"/>
          <p:cNvPicPr preferRelativeResize="0"/>
          <p:nvPr/>
        </p:nvPicPr>
        <p:blipFill rotWithShape="1">
          <a:blip r:embed="rId2">
            <a:alphaModFix/>
          </a:blip>
          <a:srcRect/>
          <a:stretch/>
        </p:blipFill>
        <p:spPr>
          <a:xfrm>
            <a:off x="3903472" y="4346749"/>
            <a:ext cx="1331405" cy="5116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1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rgbClr val="678594"/>
              </a:buClr>
              <a:buSzPts val="975"/>
              <a:buFont typeface="Proxima Nova"/>
              <a:buNone/>
              <a:defRPr sz="3900" b="0" i="0" u="none" strike="noStrike" cap="none">
                <a:solidFill>
                  <a:srgbClr val="678594"/>
                </a:solidFill>
                <a:latin typeface="Proxima Nova"/>
                <a:ea typeface="Proxima Nova"/>
                <a:cs typeface="Proxima Nova"/>
                <a:sym typeface="Proxima Nova"/>
              </a:defRPr>
            </a:lvl1pPr>
            <a:lvl2pPr lvl="1">
              <a:spcBef>
                <a:spcPts val="0"/>
              </a:spcBef>
              <a:spcAft>
                <a:spcPts val="0"/>
              </a:spcAft>
              <a:buSzPts val="900"/>
              <a:buFont typeface="Arial"/>
              <a:buNone/>
              <a:defRPr sz="1100"/>
            </a:lvl2pPr>
            <a:lvl3pPr lvl="2">
              <a:spcBef>
                <a:spcPts val="0"/>
              </a:spcBef>
              <a:spcAft>
                <a:spcPts val="0"/>
              </a:spcAft>
              <a:buSzPts val="900"/>
              <a:buFont typeface="Arial"/>
              <a:buNone/>
              <a:defRPr sz="1100"/>
            </a:lvl3pPr>
            <a:lvl4pPr lvl="3">
              <a:spcBef>
                <a:spcPts val="0"/>
              </a:spcBef>
              <a:spcAft>
                <a:spcPts val="0"/>
              </a:spcAft>
              <a:buSzPts val="900"/>
              <a:buFont typeface="Arial"/>
              <a:buNone/>
              <a:defRPr sz="1100"/>
            </a:lvl4pPr>
            <a:lvl5pPr lvl="4">
              <a:spcBef>
                <a:spcPts val="0"/>
              </a:spcBef>
              <a:spcAft>
                <a:spcPts val="0"/>
              </a:spcAft>
              <a:buSzPts val="900"/>
              <a:buFont typeface="Arial"/>
              <a:buNone/>
              <a:defRPr sz="1100"/>
            </a:lvl5pPr>
            <a:lvl6pPr lvl="5">
              <a:spcBef>
                <a:spcPts val="0"/>
              </a:spcBef>
              <a:spcAft>
                <a:spcPts val="0"/>
              </a:spcAft>
              <a:buSzPts val="900"/>
              <a:buFont typeface="Arial"/>
              <a:buNone/>
              <a:defRPr sz="1100"/>
            </a:lvl6pPr>
            <a:lvl7pPr lvl="6">
              <a:spcBef>
                <a:spcPts val="0"/>
              </a:spcBef>
              <a:spcAft>
                <a:spcPts val="0"/>
              </a:spcAft>
              <a:buSzPts val="900"/>
              <a:buFont typeface="Arial"/>
              <a:buNone/>
              <a:defRPr sz="1100"/>
            </a:lvl7pPr>
            <a:lvl8pPr lvl="7">
              <a:spcBef>
                <a:spcPts val="0"/>
              </a:spcBef>
              <a:spcAft>
                <a:spcPts val="0"/>
              </a:spcAft>
              <a:buSzPts val="900"/>
              <a:buFont typeface="Arial"/>
              <a:buNone/>
              <a:defRPr sz="1100"/>
            </a:lvl8pPr>
            <a:lvl9pPr lvl="8">
              <a:spcBef>
                <a:spcPts val="0"/>
              </a:spcBef>
              <a:spcAft>
                <a:spcPts val="0"/>
              </a:spcAft>
              <a:buSzPts val="900"/>
              <a:buFont typeface="Arial"/>
              <a:buNone/>
              <a:defRPr sz="11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110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205979"/>
            <a:ext cx="8229600" cy="857100"/>
          </a:xfrm>
          <a:prstGeom prst="rect">
            <a:avLst/>
          </a:prstGeom>
          <a:noFill/>
          <a:ln>
            <a:noFill/>
          </a:ln>
        </p:spPr>
        <p:txBody>
          <a:bodyPr spcFirstLastPara="1" wrap="square" lIns="57150" tIns="57150" rIns="57150" bIns="57150" anchor="ctr" anchorCtr="0">
            <a:noAutofit/>
          </a:bodyPr>
          <a:lstStyle>
            <a:lvl1pPr marR="0" lvl="0" algn="ctr" rtl="0">
              <a:lnSpc>
                <a:spcPct val="100000"/>
              </a:lnSpc>
              <a:spcBef>
                <a:spcPts val="0"/>
              </a:spcBef>
              <a:spcAft>
                <a:spcPts val="0"/>
              </a:spcAft>
              <a:buClr>
                <a:srgbClr val="678594"/>
              </a:buClr>
              <a:buSzPts val="975"/>
              <a:buFont typeface="Proxima Nova"/>
              <a:buNone/>
              <a:defRPr sz="3900" b="0" i="0" u="none" strike="noStrike" cap="none">
                <a:solidFill>
                  <a:srgbClr val="678594"/>
                </a:solidFill>
                <a:latin typeface="Proxima Nova"/>
                <a:ea typeface="Proxima Nova"/>
                <a:cs typeface="Proxima Nova"/>
                <a:sym typeface="Proxima Nova"/>
              </a:defRPr>
            </a:lvl1pPr>
            <a:lvl2pPr lvl="1" rtl="0">
              <a:spcBef>
                <a:spcPts val="0"/>
              </a:spcBef>
              <a:spcAft>
                <a:spcPts val="0"/>
              </a:spcAft>
              <a:buSzPts val="900"/>
              <a:buFont typeface="Arial"/>
              <a:buNone/>
              <a:defRPr sz="1100"/>
            </a:lvl2pPr>
            <a:lvl3pPr lvl="2" rtl="0">
              <a:spcBef>
                <a:spcPts val="0"/>
              </a:spcBef>
              <a:spcAft>
                <a:spcPts val="0"/>
              </a:spcAft>
              <a:buSzPts val="900"/>
              <a:buFont typeface="Arial"/>
              <a:buNone/>
              <a:defRPr sz="1100"/>
            </a:lvl3pPr>
            <a:lvl4pPr lvl="3" rtl="0">
              <a:spcBef>
                <a:spcPts val="0"/>
              </a:spcBef>
              <a:spcAft>
                <a:spcPts val="0"/>
              </a:spcAft>
              <a:buSzPts val="900"/>
              <a:buFont typeface="Arial"/>
              <a:buNone/>
              <a:defRPr sz="1100"/>
            </a:lvl4pPr>
            <a:lvl5pPr lvl="4" rtl="0">
              <a:spcBef>
                <a:spcPts val="0"/>
              </a:spcBef>
              <a:spcAft>
                <a:spcPts val="0"/>
              </a:spcAft>
              <a:buSzPts val="900"/>
              <a:buFont typeface="Arial"/>
              <a:buNone/>
              <a:defRPr sz="1100"/>
            </a:lvl5pPr>
            <a:lvl6pPr lvl="5" rtl="0">
              <a:spcBef>
                <a:spcPts val="0"/>
              </a:spcBef>
              <a:spcAft>
                <a:spcPts val="0"/>
              </a:spcAft>
              <a:buSzPts val="900"/>
              <a:buFont typeface="Arial"/>
              <a:buNone/>
              <a:defRPr sz="1100"/>
            </a:lvl6pPr>
            <a:lvl7pPr lvl="6" rtl="0">
              <a:spcBef>
                <a:spcPts val="0"/>
              </a:spcBef>
              <a:spcAft>
                <a:spcPts val="0"/>
              </a:spcAft>
              <a:buSzPts val="900"/>
              <a:buFont typeface="Arial"/>
              <a:buNone/>
              <a:defRPr sz="1100"/>
            </a:lvl7pPr>
            <a:lvl8pPr lvl="7" rtl="0">
              <a:spcBef>
                <a:spcPts val="0"/>
              </a:spcBef>
              <a:spcAft>
                <a:spcPts val="0"/>
              </a:spcAft>
              <a:buSzPts val="900"/>
              <a:buFont typeface="Arial"/>
              <a:buNone/>
              <a:defRPr sz="1100"/>
            </a:lvl8pPr>
            <a:lvl9pPr lvl="8" rtl="0">
              <a:spcBef>
                <a:spcPts val="0"/>
              </a:spcBef>
              <a:spcAft>
                <a:spcPts val="0"/>
              </a:spcAft>
              <a:buSzPts val="900"/>
              <a:buFont typeface="Arial"/>
              <a:buNone/>
              <a:defRPr sz="1100"/>
            </a:lvl9pPr>
          </a:lstStyle>
          <a:p>
            <a:endParaRPr/>
          </a:p>
        </p:txBody>
      </p:sp>
      <p:sp>
        <p:nvSpPr>
          <p:cNvPr id="54" name="Google Shape;54;p10"/>
          <p:cNvSpPr txBox="1">
            <a:spLocks noGrp="1"/>
          </p:cNvSpPr>
          <p:nvPr>
            <p:ph type="body" idx="1"/>
          </p:nvPr>
        </p:nvSpPr>
        <p:spPr>
          <a:xfrm>
            <a:off x="457200" y="1200150"/>
            <a:ext cx="8229600" cy="3394500"/>
          </a:xfrm>
          <a:prstGeom prst="rect">
            <a:avLst/>
          </a:prstGeom>
          <a:noFill/>
          <a:ln>
            <a:noFill/>
          </a:ln>
        </p:spPr>
        <p:txBody>
          <a:bodyPr spcFirstLastPara="1" wrap="square" lIns="57150" tIns="57150" rIns="57150" bIns="57150" anchor="t" anchorCtr="0">
            <a:noAutofit/>
          </a:bodyPr>
          <a:lstStyle>
            <a:lvl1pPr marL="457200" marR="0" lvl="0" indent="-342900" algn="l" rtl="0">
              <a:lnSpc>
                <a:spcPct val="100000"/>
              </a:lnSpc>
              <a:spcBef>
                <a:spcPts val="1100"/>
              </a:spcBef>
              <a:spcAft>
                <a:spcPts val="0"/>
              </a:spcAft>
              <a:buClr>
                <a:schemeClr val="lt2"/>
              </a:buClr>
              <a:buSzPts val="1800"/>
              <a:buFont typeface="Arial"/>
              <a:buChar char="•"/>
              <a:defRPr sz="1500" b="0" i="0" u="none" strike="noStrike" cap="none">
                <a:solidFill>
                  <a:schemeClr val="accent5"/>
                </a:solidFill>
                <a:latin typeface="Proxima Nova"/>
                <a:ea typeface="Proxima Nova"/>
                <a:cs typeface="Proxima Nova"/>
                <a:sym typeface="Proxima Nova"/>
              </a:defRPr>
            </a:lvl1pPr>
            <a:lvl2pPr marL="914400" marR="0" lvl="1" indent="-323850" algn="l" rtl="0">
              <a:lnSpc>
                <a:spcPct val="100000"/>
              </a:lnSpc>
              <a:spcBef>
                <a:spcPts val="1000"/>
              </a:spcBef>
              <a:spcAft>
                <a:spcPts val="0"/>
              </a:spcAft>
              <a:buClr>
                <a:schemeClr val="lt2"/>
              </a:buClr>
              <a:buSzPts val="1500"/>
              <a:buFont typeface="Noto Sans Symbols"/>
              <a:buChar char="▪"/>
              <a:defRPr sz="1500" b="0" i="0" u="none" strike="noStrike" cap="none">
                <a:solidFill>
                  <a:schemeClr val="accent5"/>
                </a:solidFill>
                <a:latin typeface="Proxima Nova"/>
                <a:ea typeface="Proxima Nova"/>
                <a:cs typeface="Proxima Nova"/>
                <a:sym typeface="Proxima Nova"/>
              </a:defRPr>
            </a:lvl2pPr>
            <a:lvl3pPr marL="1371600" marR="0" lvl="2" indent="-323850" algn="l" rtl="0">
              <a:lnSpc>
                <a:spcPct val="100000"/>
              </a:lnSpc>
              <a:spcBef>
                <a:spcPts val="1000"/>
              </a:spcBef>
              <a:spcAft>
                <a:spcPts val="0"/>
              </a:spcAft>
              <a:buClr>
                <a:schemeClr val="lt2"/>
              </a:buClr>
              <a:buSzPts val="1500"/>
              <a:buFont typeface="Merriweather Sans"/>
              <a:buChar char="-"/>
              <a:defRPr sz="1500" b="0" i="0" u="none" strike="noStrike" cap="none">
                <a:solidFill>
                  <a:schemeClr val="accent5"/>
                </a:solidFill>
                <a:latin typeface="Proxima Nova"/>
                <a:ea typeface="Proxima Nova"/>
                <a:cs typeface="Proxima Nova"/>
                <a:sym typeface="Proxima Nova"/>
              </a:defRPr>
            </a:lvl3pPr>
            <a:lvl4pPr marL="1828800" marR="0" lvl="3" indent="-304800" algn="l" rtl="0">
              <a:lnSpc>
                <a:spcPct val="100000"/>
              </a:lnSpc>
              <a:spcBef>
                <a:spcPts val="1000"/>
              </a:spcBef>
              <a:spcAft>
                <a:spcPts val="0"/>
              </a:spcAft>
              <a:buClr>
                <a:schemeClr val="lt2"/>
              </a:buClr>
              <a:buSzPts val="1200"/>
              <a:buFont typeface="Arial"/>
              <a:buChar char="•"/>
              <a:defRPr sz="1500" b="0" i="0" u="none" strike="noStrike" cap="none">
                <a:solidFill>
                  <a:schemeClr val="accent5"/>
                </a:solidFill>
                <a:latin typeface="Proxima Nova"/>
                <a:ea typeface="Proxima Nova"/>
                <a:cs typeface="Proxima Nova"/>
                <a:sym typeface="Proxima Nova"/>
              </a:defRPr>
            </a:lvl4pPr>
            <a:lvl5pPr marL="2286000" marR="0" lvl="4" indent="-298450" algn="l" rtl="0">
              <a:lnSpc>
                <a:spcPct val="100000"/>
              </a:lnSpc>
              <a:spcBef>
                <a:spcPts val="1000"/>
              </a:spcBef>
              <a:spcAft>
                <a:spcPts val="0"/>
              </a:spcAft>
              <a:buClr>
                <a:schemeClr val="lt2"/>
              </a:buClr>
              <a:buSzPts val="1100"/>
              <a:buFont typeface="Noto Sans Symbols"/>
              <a:buChar char="▪"/>
              <a:defRPr sz="1500" b="0" i="0" u="none" strike="noStrike" cap="none">
                <a:solidFill>
                  <a:schemeClr val="accent5"/>
                </a:solidFill>
                <a:latin typeface="Proxima Nova"/>
                <a:ea typeface="Proxima Nova"/>
                <a:cs typeface="Proxima Nova"/>
                <a:sym typeface="Proxima Nova"/>
              </a:defRPr>
            </a:lvl5pPr>
            <a:lvl6pPr marL="2743200" marR="0" lvl="5" indent="-304800" algn="l" rtl="0">
              <a:lnSpc>
                <a:spcPct val="100000"/>
              </a:lnSpc>
              <a:spcBef>
                <a:spcPts val="1000"/>
              </a:spcBef>
              <a:spcAft>
                <a:spcPts val="0"/>
              </a:spcAft>
              <a:buClr>
                <a:schemeClr val="lt2"/>
              </a:buClr>
              <a:buSzPts val="1200"/>
              <a:buFont typeface="Merriweather Sans"/>
              <a:buChar char="-"/>
              <a:defRPr sz="1500" b="0" i="0" u="none" strike="noStrike" cap="none">
                <a:solidFill>
                  <a:schemeClr val="dk1"/>
                </a:solidFill>
                <a:latin typeface="Proxima Nova"/>
                <a:ea typeface="Proxima Nova"/>
                <a:cs typeface="Proxima Nova"/>
                <a:sym typeface="Proxima Nova"/>
              </a:defRPr>
            </a:lvl6pPr>
            <a:lvl7pPr marL="3200400" marR="0" lvl="6" indent="-285750" algn="l" rtl="0">
              <a:lnSpc>
                <a:spcPct val="100000"/>
              </a:lnSpc>
              <a:spcBef>
                <a:spcPts val="1000"/>
              </a:spcBef>
              <a:spcAft>
                <a:spcPts val="0"/>
              </a:spcAft>
              <a:buClr>
                <a:schemeClr val="lt2"/>
              </a:buClr>
              <a:buSzPts val="900"/>
              <a:buFont typeface="Arial"/>
              <a:buChar char="•"/>
              <a:defRPr sz="1500" b="0" i="0" u="none" strike="noStrike" cap="none">
                <a:solidFill>
                  <a:schemeClr val="dk1"/>
                </a:solidFill>
                <a:latin typeface="Proxima Nova"/>
                <a:ea typeface="Proxima Nova"/>
                <a:cs typeface="Proxima Nova"/>
                <a:sym typeface="Proxima Nova"/>
              </a:defRPr>
            </a:lvl7pPr>
            <a:lvl8pPr marL="3657600" marR="0" lvl="7" indent="-285750" algn="l" rtl="0">
              <a:lnSpc>
                <a:spcPct val="100000"/>
              </a:lnSpc>
              <a:spcBef>
                <a:spcPts val="1000"/>
              </a:spcBef>
              <a:spcAft>
                <a:spcPts val="0"/>
              </a:spcAft>
              <a:buClr>
                <a:schemeClr val="lt2"/>
              </a:buClr>
              <a:buSzPts val="900"/>
              <a:buFont typeface="Noto Sans Symbols"/>
              <a:buChar char="▪"/>
              <a:defRPr sz="1500" b="0" i="0" u="none" strike="noStrike" cap="none">
                <a:solidFill>
                  <a:schemeClr val="dk1"/>
                </a:solidFill>
                <a:latin typeface="Proxima Nova"/>
                <a:ea typeface="Proxima Nova"/>
                <a:cs typeface="Proxima Nova"/>
                <a:sym typeface="Proxima Nova"/>
              </a:defRPr>
            </a:lvl8pPr>
            <a:lvl9pPr marL="4114800" marR="0" lvl="8" indent="-285750" algn="l" rtl="0">
              <a:lnSpc>
                <a:spcPct val="100000"/>
              </a:lnSpc>
              <a:spcBef>
                <a:spcPts val="1000"/>
              </a:spcBef>
              <a:spcAft>
                <a:spcPts val="1000"/>
              </a:spcAft>
              <a:buClr>
                <a:schemeClr val="lt2"/>
              </a:buClr>
              <a:buSzPts val="900"/>
              <a:buFont typeface="Merriweather Sans"/>
              <a:buChar char="-"/>
              <a:defRPr sz="1500" b="0" i="0" u="none" strike="noStrike" cap="none">
                <a:solidFill>
                  <a:schemeClr val="dk1"/>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nesf.clarityhs.help/hc/en-us/articles/360015482654-Coordinated-Entry-Training-Material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onesf@bitfocu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ctrTitle"/>
          </p:nvPr>
        </p:nvSpPr>
        <p:spPr>
          <a:xfrm>
            <a:off x="682975" y="1640199"/>
            <a:ext cx="7772400" cy="8094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endParaRPr sz="3600">
              <a:solidFill>
                <a:srgbClr val="678594"/>
              </a:solidFill>
            </a:endParaRPr>
          </a:p>
          <a:p>
            <a:pPr marL="0" lvl="0" indent="0" algn="ctr" rtl="0">
              <a:spcBef>
                <a:spcPts val="0"/>
              </a:spcBef>
              <a:spcAft>
                <a:spcPts val="0"/>
              </a:spcAft>
              <a:buNone/>
            </a:pPr>
            <a:r>
              <a:rPr lang="en" sz="3600" b="1">
                <a:solidFill>
                  <a:srgbClr val="678594"/>
                </a:solidFill>
              </a:rPr>
              <a:t>SAN FRANCISCO ONE SYSTEM</a:t>
            </a:r>
            <a:endParaRPr sz="3600" b="1">
              <a:solidFill>
                <a:srgbClr val="678594"/>
              </a:solidFill>
            </a:endParaRPr>
          </a:p>
          <a:p>
            <a:pPr marL="0" lvl="0" indent="0" algn="ctr" rtl="0">
              <a:spcBef>
                <a:spcPts val="0"/>
              </a:spcBef>
              <a:spcAft>
                <a:spcPts val="0"/>
              </a:spcAft>
              <a:buNone/>
            </a:pPr>
            <a:endParaRPr/>
          </a:p>
        </p:txBody>
      </p:sp>
      <p:sp>
        <p:nvSpPr>
          <p:cNvPr id="89" name="Google Shape;89;p17"/>
          <p:cNvSpPr txBox="1">
            <a:spLocks noGrp="1"/>
          </p:cNvSpPr>
          <p:nvPr>
            <p:ph type="body" idx="1"/>
          </p:nvPr>
        </p:nvSpPr>
        <p:spPr>
          <a:xfrm>
            <a:off x="682826" y="2845878"/>
            <a:ext cx="7772700" cy="1058700"/>
          </a:xfrm>
          <a:prstGeom prst="rect">
            <a:avLst/>
          </a:prstGeom>
        </p:spPr>
        <p:txBody>
          <a:bodyPr spcFirstLastPara="1" wrap="square" lIns="57150" tIns="57150" rIns="57150" bIns="57150" anchor="t" anchorCtr="0">
            <a:noAutofit/>
          </a:bodyPr>
          <a:lstStyle/>
          <a:p>
            <a:pPr marL="0" lvl="0" indent="0" algn="ctr" rtl="0">
              <a:spcBef>
                <a:spcPts val="0"/>
              </a:spcBef>
              <a:spcAft>
                <a:spcPts val="0"/>
              </a:spcAft>
              <a:buNone/>
            </a:pPr>
            <a:r>
              <a:rPr lang="en" sz="2400">
                <a:solidFill>
                  <a:srgbClr val="990000"/>
                </a:solidFill>
              </a:rPr>
              <a:t>COORDINATED ENTRY ORIENTATION- </a:t>
            </a:r>
            <a:r>
              <a:rPr lang="en" sz="2400" b="1">
                <a:solidFill>
                  <a:srgbClr val="990000"/>
                </a:solidFill>
              </a:rPr>
              <a:t>SFHOT</a:t>
            </a:r>
            <a:endParaRPr sz="2400" b="1">
              <a:solidFill>
                <a:srgbClr val="990000"/>
              </a:solidFill>
            </a:endParaRPr>
          </a:p>
          <a:p>
            <a:pPr marL="0" lvl="0" indent="0" algn="ctr" rtl="0">
              <a:spcBef>
                <a:spcPts val="0"/>
              </a:spcBef>
              <a:spcAft>
                <a:spcPts val="1000"/>
              </a:spcAft>
              <a:buNone/>
            </a:pP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a:t>Coordinated Entry Enrollment </a:t>
            </a:r>
            <a:endParaRPr sz="3600"/>
          </a:p>
        </p:txBody>
      </p:sp>
      <p:sp>
        <p:nvSpPr>
          <p:cNvPr id="176" name="Google Shape;176;p26"/>
          <p:cNvSpPr txBox="1">
            <a:spLocks noGrp="1"/>
          </p:cNvSpPr>
          <p:nvPr>
            <p:ph type="body" idx="1"/>
          </p:nvPr>
        </p:nvSpPr>
        <p:spPr>
          <a:xfrm>
            <a:off x="67650" y="1063075"/>
            <a:ext cx="2724000" cy="18864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Char char="•"/>
            </a:pPr>
            <a:r>
              <a:rPr lang="en">
                <a:solidFill>
                  <a:srgbClr val="990000"/>
                </a:solidFill>
              </a:rPr>
              <a:t>All work for Coordinated Entry is done under the Adult Coordinated Entry </a:t>
            </a:r>
            <a:r>
              <a:rPr lang="en" b="1">
                <a:solidFill>
                  <a:srgbClr val="990000"/>
                </a:solidFill>
              </a:rPr>
              <a:t>Agency</a:t>
            </a:r>
            <a:endParaRPr b="1">
              <a:solidFill>
                <a:srgbClr val="990000"/>
              </a:solidFill>
            </a:endParaRPr>
          </a:p>
          <a:p>
            <a:pPr marL="0" lvl="0" indent="0" algn="l" rtl="0">
              <a:spcBef>
                <a:spcPts val="1000"/>
              </a:spcBef>
              <a:spcAft>
                <a:spcPts val="1000"/>
              </a:spcAft>
              <a:buNone/>
            </a:pPr>
            <a:endParaRPr b="1">
              <a:solidFill>
                <a:srgbClr val="990000"/>
              </a:solidFill>
            </a:endParaRPr>
          </a:p>
        </p:txBody>
      </p:sp>
      <p:pic>
        <p:nvPicPr>
          <p:cNvPr id="177" name="Google Shape;177;p26"/>
          <p:cNvPicPr preferRelativeResize="0"/>
          <p:nvPr/>
        </p:nvPicPr>
        <p:blipFill>
          <a:blip r:embed="rId3">
            <a:alphaModFix/>
          </a:blip>
          <a:stretch>
            <a:fillRect/>
          </a:stretch>
        </p:blipFill>
        <p:spPr>
          <a:xfrm>
            <a:off x="402851" y="2138475"/>
            <a:ext cx="2435226" cy="2716225"/>
          </a:xfrm>
          <a:prstGeom prst="rect">
            <a:avLst/>
          </a:prstGeom>
          <a:noFill/>
          <a:ln>
            <a:noFill/>
          </a:ln>
        </p:spPr>
      </p:pic>
      <p:sp>
        <p:nvSpPr>
          <p:cNvPr id="178" name="Google Shape;178;p26"/>
          <p:cNvSpPr txBox="1"/>
          <p:nvPr/>
        </p:nvSpPr>
        <p:spPr>
          <a:xfrm>
            <a:off x="4396375" y="1063075"/>
            <a:ext cx="3000000" cy="789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0000"/>
              </a:buClr>
              <a:buSzPts val="1800"/>
              <a:buChar char="•"/>
            </a:pPr>
            <a:r>
              <a:rPr lang="en" sz="1500">
                <a:solidFill>
                  <a:srgbClr val="990000"/>
                </a:solidFill>
                <a:latin typeface="Proxima Nova"/>
                <a:ea typeface="Proxima Nova"/>
                <a:cs typeface="Proxima Nova"/>
                <a:sym typeface="Proxima Nova"/>
              </a:rPr>
              <a:t>Enroll into the SFHOT Access Point </a:t>
            </a:r>
            <a:r>
              <a:rPr lang="en" sz="1500" b="1">
                <a:solidFill>
                  <a:srgbClr val="990000"/>
                </a:solidFill>
                <a:latin typeface="Proxima Nova"/>
                <a:ea typeface="Proxima Nova"/>
                <a:cs typeface="Proxima Nova"/>
                <a:sym typeface="Proxima Nova"/>
              </a:rPr>
              <a:t>Program </a:t>
            </a:r>
            <a:endParaRPr sz="1500" b="1">
              <a:solidFill>
                <a:srgbClr val="990000"/>
              </a:solidFill>
              <a:latin typeface="Proxima Nova"/>
              <a:ea typeface="Proxima Nova"/>
              <a:cs typeface="Proxima Nova"/>
              <a:sym typeface="Proxima Nova"/>
            </a:endParaRPr>
          </a:p>
        </p:txBody>
      </p:sp>
      <p:pic>
        <p:nvPicPr>
          <p:cNvPr id="179" name="Google Shape;179;p26"/>
          <p:cNvPicPr preferRelativeResize="0"/>
          <p:nvPr/>
        </p:nvPicPr>
        <p:blipFill>
          <a:blip r:embed="rId4">
            <a:alphaModFix/>
          </a:blip>
          <a:stretch>
            <a:fillRect/>
          </a:stretch>
        </p:blipFill>
        <p:spPr>
          <a:xfrm>
            <a:off x="4579050" y="1890401"/>
            <a:ext cx="4269450" cy="2194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57200" y="205976"/>
            <a:ext cx="8229600" cy="664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endParaRPr sz="3600"/>
          </a:p>
          <a:p>
            <a:pPr marL="0" lvl="0" indent="0" algn="ctr" rtl="0">
              <a:spcBef>
                <a:spcPts val="0"/>
              </a:spcBef>
              <a:spcAft>
                <a:spcPts val="0"/>
              </a:spcAft>
              <a:buNone/>
            </a:pPr>
            <a:r>
              <a:rPr lang="en" sz="3600"/>
              <a:t>Coordinated Entry Enrollment </a:t>
            </a:r>
            <a:endParaRPr sz="3600"/>
          </a:p>
          <a:p>
            <a:pPr marL="0" lvl="0" indent="0" algn="ctr" rtl="0">
              <a:spcBef>
                <a:spcPts val="0"/>
              </a:spcBef>
              <a:spcAft>
                <a:spcPts val="0"/>
              </a:spcAft>
              <a:buNone/>
            </a:pPr>
            <a:endParaRPr/>
          </a:p>
        </p:txBody>
      </p:sp>
      <p:sp>
        <p:nvSpPr>
          <p:cNvPr id="185" name="Google Shape;185;p27"/>
          <p:cNvSpPr txBox="1">
            <a:spLocks noGrp="1"/>
          </p:cNvSpPr>
          <p:nvPr>
            <p:ph type="body" idx="1"/>
          </p:nvPr>
        </p:nvSpPr>
        <p:spPr>
          <a:xfrm>
            <a:off x="137175" y="1161675"/>
            <a:ext cx="2758500" cy="24063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Font typeface="Open Sans"/>
              <a:buAutoNum type="alphaUcPeriod"/>
            </a:pPr>
            <a:r>
              <a:rPr lang="en" sz="1800">
                <a:solidFill>
                  <a:srgbClr val="990000"/>
                </a:solidFill>
                <a:latin typeface="Open Sans"/>
                <a:ea typeface="Open Sans"/>
                <a:cs typeface="Open Sans"/>
                <a:sym typeface="Open Sans"/>
              </a:rPr>
              <a:t>Click on Programs Tab</a:t>
            </a:r>
            <a:endParaRPr sz="1800">
              <a:solidFill>
                <a:srgbClr val="990000"/>
              </a:solidFill>
              <a:latin typeface="Open Sans"/>
              <a:ea typeface="Open Sans"/>
              <a:cs typeface="Open Sans"/>
              <a:sym typeface="Open Sans"/>
            </a:endParaRPr>
          </a:p>
          <a:p>
            <a:pPr marL="914400" lvl="0" indent="0" algn="l" rtl="0">
              <a:spcBef>
                <a:spcPts val="0"/>
              </a:spcBef>
              <a:spcAft>
                <a:spcPts val="0"/>
              </a:spcAft>
              <a:buNone/>
            </a:pPr>
            <a:endParaRPr sz="1800">
              <a:solidFill>
                <a:srgbClr val="990000"/>
              </a:solidFill>
              <a:latin typeface="Open Sans"/>
              <a:ea typeface="Open Sans"/>
              <a:cs typeface="Open Sans"/>
              <a:sym typeface="Open Sans"/>
            </a:endParaRPr>
          </a:p>
          <a:p>
            <a:pPr marL="457200" lvl="0" indent="-342900" algn="l" rtl="0">
              <a:spcBef>
                <a:spcPts val="0"/>
              </a:spcBef>
              <a:spcAft>
                <a:spcPts val="0"/>
              </a:spcAft>
              <a:buClr>
                <a:srgbClr val="990000"/>
              </a:buClr>
              <a:buSzPts val="1800"/>
              <a:buFont typeface="Open Sans"/>
              <a:buAutoNum type="alphaUcPeriod"/>
            </a:pPr>
            <a:r>
              <a:rPr lang="en" sz="1800">
                <a:solidFill>
                  <a:srgbClr val="990000"/>
                </a:solidFill>
                <a:latin typeface="Open Sans"/>
                <a:ea typeface="Open Sans"/>
                <a:cs typeface="Open Sans"/>
                <a:sym typeface="Open Sans"/>
              </a:rPr>
              <a:t>Click the drop down to the right of the SFHOT Access Point Program </a:t>
            </a:r>
            <a:endParaRPr sz="1800">
              <a:solidFill>
                <a:srgbClr val="990000"/>
              </a:solidFill>
              <a:latin typeface="Open Sans"/>
              <a:ea typeface="Open Sans"/>
              <a:cs typeface="Open Sans"/>
              <a:sym typeface="Open Sans"/>
            </a:endParaRPr>
          </a:p>
          <a:p>
            <a:pPr marL="914400" lvl="0" indent="0" algn="l" rtl="0">
              <a:spcBef>
                <a:spcPts val="0"/>
              </a:spcBef>
              <a:spcAft>
                <a:spcPts val="0"/>
              </a:spcAft>
              <a:buNone/>
            </a:pPr>
            <a:endParaRPr sz="1400">
              <a:solidFill>
                <a:srgbClr val="990000"/>
              </a:solidFill>
              <a:latin typeface="Open Sans"/>
              <a:ea typeface="Open Sans"/>
              <a:cs typeface="Open Sans"/>
              <a:sym typeface="Open Sans"/>
            </a:endParaRPr>
          </a:p>
          <a:p>
            <a:pPr marL="0" lvl="0" indent="0" algn="l" rtl="0">
              <a:spcBef>
                <a:spcPts val="0"/>
              </a:spcBef>
              <a:spcAft>
                <a:spcPts val="0"/>
              </a:spcAft>
              <a:buNone/>
            </a:pPr>
            <a:endParaRPr/>
          </a:p>
        </p:txBody>
      </p:sp>
      <p:pic>
        <p:nvPicPr>
          <p:cNvPr id="186" name="Google Shape;186;p27"/>
          <p:cNvPicPr preferRelativeResize="0"/>
          <p:nvPr/>
        </p:nvPicPr>
        <p:blipFill>
          <a:blip r:embed="rId3">
            <a:alphaModFix/>
          </a:blip>
          <a:stretch>
            <a:fillRect/>
          </a:stretch>
        </p:blipFill>
        <p:spPr>
          <a:xfrm>
            <a:off x="3042324" y="3127022"/>
            <a:ext cx="4503052" cy="1630099"/>
          </a:xfrm>
          <a:prstGeom prst="rect">
            <a:avLst/>
          </a:prstGeom>
          <a:noFill/>
          <a:ln>
            <a:noFill/>
          </a:ln>
        </p:spPr>
      </p:pic>
      <p:pic>
        <p:nvPicPr>
          <p:cNvPr id="187" name="Google Shape;187;p27"/>
          <p:cNvPicPr preferRelativeResize="0"/>
          <p:nvPr/>
        </p:nvPicPr>
        <p:blipFill>
          <a:blip r:embed="rId4">
            <a:alphaModFix/>
          </a:blip>
          <a:stretch>
            <a:fillRect/>
          </a:stretch>
        </p:blipFill>
        <p:spPr>
          <a:xfrm>
            <a:off x="3119875" y="934200"/>
            <a:ext cx="4142546" cy="2129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endParaRPr sz="3600"/>
          </a:p>
          <a:p>
            <a:pPr marL="0" lvl="0" indent="0" algn="ctr" rtl="0">
              <a:spcBef>
                <a:spcPts val="0"/>
              </a:spcBef>
              <a:spcAft>
                <a:spcPts val="0"/>
              </a:spcAft>
              <a:buNone/>
            </a:pPr>
            <a:r>
              <a:rPr lang="en" sz="3600"/>
              <a:t>Coordinated Entry Enrollment </a:t>
            </a:r>
            <a:endParaRPr sz="3600"/>
          </a:p>
          <a:p>
            <a:pPr marL="0" lvl="0" indent="0" algn="ctr" rtl="0">
              <a:spcBef>
                <a:spcPts val="0"/>
              </a:spcBef>
              <a:spcAft>
                <a:spcPts val="0"/>
              </a:spcAft>
              <a:buNone/>
            </a:pPr>
            <a:endParaRPr/>
          </a:p>
        </p:txBody>
      </p:sp>
      <p:sp>
        <p:nvSpPr>
          <p:cNvPr id="193" name="Google Shape;193;p28"/>
          <p:cNvSpPr txBox="1">
            <a:spLocks noGrp="1"/>
          </p:cNvSpPr>
          <p:nvPr>
            <p:ph type="body" idx="1"/>
          </p:nvPr>
        </p:nvSpPr>
        <p:spPr>
          <a:xfrm>
            <a:off x="457200" y="1411300"/>
            <a:ext cx="3645000" cy="3056400"/>
          </a:xfrm>
          <a:prstGeom prst="rect">
            <a:avLst/>
          </a:prstGeom>
        </p:spPr>
        <p:txBody>
          <a:bodyPr spcFirstLastPara="1" wrap="square" lIns="57150" tIns="57150" rIns="57150" bIns="57150" anchor="t" anchorCtr="0">
            <a:noAutofit/>
          </a:bodyPr>
          <a:lstStyle/>
          <a:p>
            <a:pPr marL="457200" lvl="0" indent="-317500" algn="l" rtl="0">
              <a:spcBef>
                <a:spcPts val="0"/>
              </a:spcBef>
              <a:spcAft>
                <a:spcPts val="0"/>
              </a:spcAft>
              <a:buClr>
                <a:srgbClr val="990000"/>
              </a:buClr>
              <a:buSzPts val="1400"/>
              <a:buFont typeface="Open Sans"/>
              <a:buAutoNum type="alphaUcPeriod"/>
            </a:pPr>
            <a:r>
              <a:rPr lang="en" sz="1400">
                <a:solidFill>
                  <a:srgbClr val="990000"/>
                </a:solidFill>
                <a:latin typeface="Open Sans"/>
                <a:ea typeface="Open Sans"/>
                <a:cs typeface="Open Sans"/>
                <a:sym typeface="Open Sans"/>
              </a:rPr>
              <a:t>Complete the program enrollment questions, collecting as much information from the client as possible</a:t>
            </a:r>
            <a:endParaRPr sz="1400">
              <a:solidFill>
                <a:srgbClr val="990000"/>
              </a:solidFill>
              <a:latin typeface="Open Sans"/>
              <a:ea typeface="Open Sans"/>
              <a:cs typeface="Open Sans"/>
              <a:sym typeface="Open Sans"/>
            </a:endParaRPr>
          </a:p>
          <a:p>
            <a:pPr marL="914400" lvl="0" indent="0" algn="l" rtl="0">
              <a:spcBef>
                <a:spcPts val="0"/>
              </a:spcBef>
              <a:spcAft>
                <a:spcPts val="0"/>
              </a:spcAft>
              <a:buNone/>
            </a:pPr>
            <a:endParaRPr sz="1400">
              <a:solidFill>
                <a:srgbClr val="990000"/>
              </a:solidFill>
              <a:latin typeface="Open Sans"/>
              <a:ea typeface="Open Sans"/>
              <a:cs typeface="Open Sans"/>
              <a:sym typeface="Open Sans"/>
            </a:endParaRPr>
          </a:p>
          <a:p>
            <a:pPr marL="457200" lvl="0" indent="-317500" algn="l" rtl="0">
              <a:spcBef>
                <a:spcPts val="0"/>
              </a:spcBef>
              <a:spcAft>
                <a:spcPts val="0"/>
              </a:spcAft>
              <a:buClr>
                <a:srgbClr val="990000"/>
              </a:buClr>
              <a:buSzPts val="1400"/>
              <a:buFont typeface="Open Sans"/>
              <a:buAutoNum type="alphaUcPeriod"/>
            </a:pPr>
            <a:r>
              <a:rPr lang="en" sz="1400">
                <a:solidFill>
                  <a:srgbClr val="990000"/>
                </a:solidFill>
                <a:latin typeface="Open Sans"/>
                <a:ea typeface="Open Sans"/>
                <a:cs typeface="Open Sans"/>
                <a:sym typeface="Open Sans"/>
              </a:rPr>
              <a:t>Edit the form and add additional information if collected at a later date</a:t>
            </a:r>
            <a:endParaRPr sz="1400">
              <a:solidFill>
                <a:srgbClr val="990000"/>
              </a:solidFill>
              <a:latin typeface="Open Sans"/>
              <a:ea typeface="Open Sans"/>
              <a:cs typeface="Open Sans"/>
              <a:sym typeface="Open Sans"/>
            </a:endParaRPr>
          </a:p>
          <a:p>
            <a:pPr marL="0" lvl="0" indent="0" algn="l" rtl="0">
              <a:spcBef>
                <a:spcPts val="0"/>
              </a:spcBef>
              <a:spcAft>
                <a:spcPts val="1000"/>
              </a:spcAft>
              <a:buNone/>
            </a:pPr>
            <a:endParaRPr/>
          </a:p>
        </p:txBody>
      </p:sp>
      <p:pic>
        <p:nvPicPr>
          <p:cNvPr id="194" name="Google Shape;194;p28"/>
          <p:cNvPicPr preferRelativeResize="0"/>
          <p:nvPr/>
        </p:nvPicPr>
        <p:blipFill>
          <a:blip r:embed="rId3">
            <a:alphaModFix/>
          </a:blip>
          <a:stretch>
            <a:fillRect/>
          </a:stretch>
        </p:blipFill>
        <p:spPr>
          <a:xfrm>
            <a:off x="4711525" y="1011350"/>
            <a:ext cx="3286250" cy="36167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a:solidFill>
                  <a:srgbClr val="678594"/>
                </a:solidFill>
              </a:rPr>
              <a:t>Problem Solving </a:t>
            </a:r>
            <a:endParaRPr sz="3600">
              <a:solidFill>
                <a:srgbClr val="67859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311700" y="242000"/>
            <a:ext cx="8520600" cy="5727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b="1"/>
              <a:t>   </a:t>
            </a:r>
            <a:r>
              <a:rPr lang="en" sz="3600"/>
              <a:t>Problem Solving</a:t>
            </a:r>
            <a:r>
              <a:rPr lang="en" sz="1800">
                <a:solidFill>
                  <a:srgbClr val="375067"/>
                </a:solidFill>
                <a:latin typeface="Open Sans Light"/>
                <a:ea typeface="Open Sans Light"/>
                <a:cs typeface="Open Sans Light"/>
                <a:sym typeface="Open Sans Light"/>
              </a:rPr>
              <a:t> </a:t>
            </a:r>
            <a:endParaRPr sz="2400"/>
          </a:p>
        </p:txBody>
      </p:sp>
      <p:sp>
        <p:nvSpPr>
          <p:cNvPr id="205" name="Google Shape;205;p30"/>
          <p:cNvSpPr txBox="1">
            <a:spLocks noGrp="1"/>
          </p:cNvSpPr>
          <p:nvPr>
            <p:ph type="body" idx="1"/>
          </p:nvPr>
        </p:nvSpPr>
        <p:spPr>
          <a:xfrm>
            <a:off x="311700" y="814700"/>
            <a:ext cx="8520600" cy="4147500"/>
          </a:xfrm>
          <a:prstGeom prst="rect">
            <a:avLst/>
          </a:prstGeom>
        </p:spPr>
        <p:txBody>
          <a:bodyPr spcFirstLastPara="1" wrap="square" lIns="57150" tIns="57150" rIns="57150" bIns="57150" anchor="t" anchorCtr="0">
            <a:noAutofit/>
          </a:bodyPr>
          <a:lstStyle/>
          <a:p>
            <a:pPr marL="457200" lvl="0" indent="-342900" algn="l" rtl="0">
              <a:spcBef>
                <a:spcPts val="1100"/>
              </a:spcBef>
              <a:spcAft>
                <a:spcPts val="0"/>
              </a:spcAft>
              <a:buClr>
                <a:srgbClr val="990000"/>
              </a:buClr>
              <a:buSzPts val="1800"/>
              <a:buChar char="•"/>
            </a:pPr>
            <a:r>
              <a:rPr lang="en" sz="1800">
                <a:solidFill>
                  <a:srgbClr val="990000"/>
                </a:solidFill>
              </a:rPr>
              <a:t>Collaborative conversations to explore and plan housing solutions outside of the Homelessness Response System</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Problem solving is always the first attempt to resolve someone's housing crisis</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Problem Solving can be cyclical</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Client may visit Problem Solving multiple times before finding a sustainable solution</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If unsuccessful, the client is given the housing prioritization assessment (primary assessment)</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Various categories of Problem Solving Services</a:t>
            </a:r>
            <a:endParaRPr sz="1800">
              <a:solidFill>
                <a:srgbClr val="990000"/>
              </a:solidFill>
            </a:endParaRPr>
          </a:p>
          <a:p>
            <a:pPr marL="1371600" lvl="2" indent="-342900" algn="l" rtl="0">
              <a:spcBef>
                <a:spcPts val="0"/>
              </a:spcBef>
              <a:spcAft>
                <a:spcPts val="0"/>
              </a:spcAft>
              <a:buClr>
                <a:srgbClr val="990000"/>
              </a:buClr>
              <a:buSzPts val="1800"/>
              <a:buChar char="-"/>
            </a:pPr>
            <a:r>
              <a:rPr lang="en" sz="1800">
                <a:solidFill>
                  <a:srgbClr val="990000"/>
                </a:solidFill>
              </a:rPr>
              <a:t>Legal</a:t>
            </a:r>
            <a:endParaRPr sz="1800">
              <a:solidFill>
                <a:srgbClr val="990000"/>
              </a:solidFill>
            </a:endParaRPr>
          </a:p>
          <a:p>
            <a:pPr marL="1371600" lvl="2" indent="-342900" algn="l" rtl="0">
              <a:spcBef>
                <a:spcPts val="0"/>
              </a:spcBef>
              <a:spcAft>
                <a:spcPts val="0"/>
              </a:spcAft>
              <a:buClr>
                <a:srgbClr val="990000"/>
              </a:buClr>
              <a:buSzPts val="1800"/>
              <a:buChar char="-"/>
            </a:pPr>
            <a:r>
              <a:rPr lang="en" sz="1800">
                <a:solidFill>
                  <a:srgbClr val="990000"/>
                </a:solidFill>
              </a:rPr>
              <a:t>Financial </a:t>
            </a:r>
            <a:endParaRPr sz="1800">
              <a:solidFill>
                <a:srgbClr val="990000"/>
              </a:solidFill>
            </a:endParaRPr>
          </a:p>
          <a:p>
            <a:pPr marL="1371600" lvl="2" indent="-342900" algn="l" rtl="0">
              <a:spcBef>
                <a:spcPts val="0"/>
              </a:spcBef>
              <a:spcAft>
                <a:spcPts val="0"/>
              </a:spcAft>
              <a:buClr>
                <a:srgbClr val="990000"/>
              </a:buClr>
              <a:buSzPts val="1800"/>
              <a:buChar char="-"/>
            </a:pPr>
            <a:r>
              <a:rPr lang="en" sz="1800">
                <a:solidFill>
                  <a:srgbClr val="990000"/>
                </a:solidFill>
              </a:rPr>
              <a:t>Move-in assistance</a:t>
            </a:r>
            <a:endParaRPr sz="1800">
              <a:solidFill>
                <a:srgbClr val="990000"/>
              </a:solidFill>
            </a:endParaRPr>
          </a:p>
          <a:p>
            <a:pPr marL="1371600" lvl="2" indent="-323850" algn="l" rtl="0">
              <a:spcBef>
                <a:spcPts val="0"/>
              </a:spcBef>
              <a:spcAft>
                <a:spcPts val="0"/>
              </a:spcAft>
              <a:buClr>
                <a:srgbClr val="000000"/>
              </a:buClr>
              <a:buSzPts val="1500"/>
              <a:buChar char="-"/>
            </a:pPr>
            <a:r>
              <a:rPr lang="en" sz="1800">
                <a:solidFill>
                  <a:srgbClr val="990000"/>
                </a:solidFill>
              </a:rPr>
              <a:t>Conflict Resolution</a:t>
            </a:r>
            <a:r>
              <a:rPr lang="en">
                <a:solidFill>
                  <a:srgbClr val="000000"/>
                </a:solidFill>
              </a:rPr>
              <a:t>  </a:t>
            </a:r>
            <a:endParaRPr>
              <a:solidFill>
                <a:srgbClr val="000000"/>
              </a:solidFill>
            </a:endParaRPr>
          </a:p>
          <a:p>
            <a:pPr marL="0" lvl="0" indent="0" algn="l" rtl="0">
              <a:spcBef>
                <a:spcPts val="1100"/>
              </a:spcBef>
              <a:spcAft>
                <a:spcPts val="0"/>
              </a:spcAft>
              <a:buNone/>
            </a:pPr>
            <a:endParaRPr>
              <a:solidFill>
                <a:srgbClr val="000000"/>
              </a:solidFill>
            </a:endParaRPr>
          </a:p>
          <a:p>
            <a:pPr marL="0" lvl="0" indent="0" algn="l" rtl="0">
              <a:spcBef>
                <a:spcPts val="1100"/>
              </a:spcBef>
              <a:spcAft>
                <a:spcPts val="0"/>
              </a:spcAft>
              <a:buNone/>
            </a:pPr>
            <a:endParaRPr>
              <a:solidFill>
                <a:srgbClr val="434343"/>
              </a:solidFill>
            </a:endParaRPr>
          </a:p>
          <a:p>
            <a:pPr marL="0" lvl="0" indent="0" algn="l" rtl="0">
              <a:spcBef>
                <a:spcPts val="1100"/>
              </a:spcBef>
              <a:spcAft>
                <a:spcPts val="0"/>
              </a:spcAft>
              <a:buNone/>
            </a:pPr>
            <a:endParaRPr sz="1100">
              <a:solidFill>
                <a:schemeClr val="dk1"/>
              </a:solidFill>
            </a:endParaRPr>
          </a:p>
        </p:txBody>
      </p:sp>
      <p:pic>
        <p:nvPicPr>
          <p:cNvPr id="206" name="Google Shape;206;p30"/>
          <p:cNvPicPr preferRelativeResize="0"/>
          <p:nvPr/>
        </p:nvPicPr>
        <p:blipFill>
          <a:blip r:embed="rId3">
            <a:alphaModFix/>
          </a:blip>
          <a:stretch>
            <a:fillRect/>
          </a:stretch>
        </p:blipFill>
        <p:spPr>
          <a:xfrm>
            <a:off x="6499150" y="3602725"/>
            <a:ext cx="2289600" cy="1285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p:nvPr/>
        </p:nvSpPr>
        <p:spPr>
          <a:xfrm>
            <a:off x="358350" y="138800"/>
            <a:ext cx="8427300" cy="644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678594"/>
                </a:solidFill>
                <a:latin typeface="Proxima Nova"/>
                <a:ea typeface="Proxima Nova"/>
                <a:cs typeface="Proxima Nova"/>
                <a:sym typeface="Proxima Nova"/>
              </a:rPr>
              <a:t>Program Exit</a:t>
            </a:r>
            <a:endParaRPr sz="3600">
              <a:solidFill>
                <a:srgbClr val="678594"/>
              </a:solidFill>
              <a:latin typeface="PT Sans Narrow"/>
              <a:ea typeface="PT Sans Narrow"/>
              <a:cs typeface="PT Sans Narrow"/>
              <a:sym typeface="PT Sans Narrow"/>
            </a:endParaRPr>
          </a:p>
        </p:txBody>
      </p:sp>
      <p:sp>
        <p:nvSpPr>
          <p:cNvPr id="212" name="Google Shape;212;p31"/>
          <p:cNvSpPr txBox="1"/>
          <p:nvPr/>
        </p:nvSpPr>
        <p:spPr>
          <a:xfrm>
            <a:off x="202100" y="505825"/>
            <a:ext cx="8147100" cy="1307100"/>
          </a:xfrm>
          <a:prstGeom prst="rect">
            <a:avLst/>
          </a:prstGeom>
          <a:noFill/>
          <a:ln>
            <a:noFill/>
          </a:ln>
        </p:spPr>
        <p:txBody>
          <a:bodyPr spcFirstLastPara="1" wrap="square" lIns="91425" tIns="91425" rIns="91425" bIns="91425" anchor="t" anchorCtr="0">
            <a:noAutofit/>
          </a:bodyPr>
          <a:lstStyle/>
          <a:p>
            <a:pPr marL="457200" lvl="0" indent="-342900" algn="l" rtl="0">
              <a:spcBef>
                <a:spcPts val="1100"/>
              </a:spcBef>
              <a:spcAft>
                <a:spcPts val="0"/>
              </a:spcAft>
              <a:buClr>
                <a:srgbClr val="990000"/>
              </a:buClr>
              <a:buSzPts val="1800"/>
              <a:buFont typeface="Open Sans"/>
              <a:buChar char="●"/>
            </a:pPr>
            <a:r>
              <a:rPr lang="en" sz="1800" b="1">
                <a:solidFill>
                  <a:srgbClr val="990000"/>
                </a:solidFill>
                <a:latin typeface="Proxima Nova"/>
                <a:ea typeface="Proxima Nova"/>
                <a:cs typeface="Proxima Nova"/>
                <a:sym typeface="Proxima Nova"/>
              </a:rPr>
              <a:t>This only applies to clients who resolved their housing crisis though Problem Solving </a:t>
            </a:r>
            <a:endParaRPr sz="1800" b="1">
              <a:solidFill>
                <a:srgbClr val="990000"/>
              </a:solidFill>
              <a:latin typeface="Proxima Nova"/>
              <a:ea typeface="Proxima Nova"/>
              <a:cs typeface="Proxima Nova"/>
              <a:sym typeface="Proxima Nova"/>
            </a:endParaRPr>
          </a:p>
          <a:p>
            <a:pPr marL="457200" lvl="0" indent="-342900" algn="l" rtl="0">
              <a:spcBef>
                <a:spcPts val="1100"/>
              </a:spcBef>
              <a:spcAft>
                <a:spcPts val="0"/>
              </a:spcAft>
              <a:buClr>
                <a:srgbClr val="990000"/>
              </a:buClr>
              <a:buSzPts val="1800"/>
              <a:buFont typeface="Open Sans"/>
              <a:buChar char="●"/>
            </a:pPr>
            <a:r>
              <a:rPr lang="en" sz="1800">
                <a:solidFill>
                  <a:srgbClr val="990000"/>
                </a:solidFill>
                <a:latin typeface="Proxima Nova"/>
                <a:ea typeface="Proxima Nova"/>
                <a:cs typeface="Proxima Nova"/>
                <a:sym typeface="Proxima Nova"/>
              </a:rPr>
              <a:t>Open the program enrollment, click exit.</a:t>
            </a:r>
            <a:endParaRPr sz="1800">
              <a:solidFill>
                <a:srgbClr val="990000"/>
              </a:solidFill>
              <a:latin typeface="Proxima Nova"/>
              <a:ea typeface="Proxima Nova"/>
              <a:cs typeface="Proxima Nova"/>
              <a:sym typeface="Proxima Nova"/>
            </a:endParaRPr>
          </a:p>
          <a:p>
            <a:pPr marL="0" lvl="0" indent="0" algn="l" rtl="0">
              <a:spcBef>
                <a:spcPts val="1000"/>
              </a:spcBef>
              <a:spcAft>
                <a:spcPts val="0"/>
              </a:spcAft>
              <a:buNone/>
            </a:pPr>
            <a:endParaRPr sz="1500">
              <a:solidFill>
                <a:srgbClr val="695D46"/>
              </a:solidFill>
              <a:latin typeface="Open Sans"/>
              <a:ea typeface="Open Sans"/>
              <a:cs typeface="Open Sans"/>
              <a:sym typeface="Open Sans"/>
            </a:endParaRPr>
          </a:p>
          <a:p>
            <a:pPr marL="0" lvl="0" indent="0" algn="l" rtl="0">
              <a:spcBef>
                <a:spcPts val="0"/>
              </a:spcBef>
              <a:spcAft>
                <a:spcPts val="0"/>
              </a:spcAft>
              <a:buNone/>
            </a:pPr>
            <a:endParaRPr sz="1100">
              <a:solidFill>
                <a:srgbClr val="695D46"/>
              </a:solidFill>
              <a:latin typeface="Open Sans"/>
              <a:ea typeface="Open Sans"/>
              <a:cs typeface="Open Sans"/>
              <a:sym typeface="Open Sans"/>
            </a:endParaRPr>
          </a:p>
          <a:p>
            <a:pPr marL="0" lvl="0" indent="0" algn="l" rtl="0">
              <a:spcBef>
                <a:spcPts val="0"/>
              </a:spcBef>
              <a:spcAft>
                <a:spcPts val="0"/>
              </a:spcAft>
              <a:buNone/>
            </a:pPr>
            <a:endParaRPr sz="1100">
              <a:solidFill>
                <a:srgbClr val="695D46"/>
              </a:solidFill>
              <a:latin typeface="Open Sans"/>
              <a:ea typeface="Open Sans"/>
              <a:cs typeface="Open Sans"/>
              <a:sym typeface="Open Sans"/>
            </a:endParaRPr>
          </a:p>
          <a:p>
            <a:pPr marL="0" lvl="0" indent="0" algn="l" rtl="0">
              <a:spcBef>
                <a:spcPts val="0"/>
              </a:spcBef>
              <a:spcAft>
                <a:spcPts val="0"/>
              </a:spcAft>
              <a:buNone/>
            </a:pPr>
            <a:r>
              <a:rPr lang="en" sz="1100">
                <a:solidFill>
                  <a:srgbClr val="695D46"/>
                </a:solidFill>
                <a:latin typeface="Open Sans"/>
                <a:ea typeface="Open Sans"/>
                <a:cs typeface="Open Sans"/>
                <a:sym typeface="Open Sans"/>
              </a:rPr>
              <a:t> </a:t>
            </a:r>
            <a:endParaRPr sz="1100">
              <a:solidFill>
                <a:srgbClr val="695D46"/>
              </a:solidFill>
              <a:latin typeface="Open Sans"/>
              <a:ea typeface="Open Sans"/>
              <a:cs typeface="Open Sans"/>
              <a:sym typeface="Open Sans"/>
            </a:endParaRPr>
          </a:p>
          <a:p>
            <a:pPr marL="0" lvl="0" indent="0" algn="l" rtl="0">
              <a:lnSpc>
                <a:spcPct val="115000"/>
              </a:lnSpc>
              <a:spcBef>
                <a:spcPts val="0"/>
              </a:spcBef>
              <a:spcAft>
                <a:spcPts val="1600"/>
              </a:spcAft>
              <a:buNone/>
            </a:pPr>
            <a:endParaRPr sz="1200">
              <a:solidFill>
                <a:srgbClr val="695D46"/>
              </a:solidFill>
              <a:latin typeface="Open Sans"/>
              <a:ea typeface="Open Sans"/>
              <a:cs typeface="Open Sans"/>
              <a:sym typeface="Open Sans"/>
            </a:endParaRPr>
          </a:p>
        </p:txBody>
      </p:sp>
      <p:pic>
        <p:nvPicPr>
          <p:cNvPr id="213" name="Google Shape;213;p31"/>
          <p:cNvPicPr preferRelativeResize="0"/>
          <p:nvPr/>
        </p:nvPicPr>
        <p:blipFill>
          <a:blip r:embed="rId3">
            <a:alphaModFix/>
          </a:blip>
          <a:stretch>
            <a:fillRect/>
          </a:stretch>
        </p:blipFill>
        <p:spPr>
          <a:xfrm>
            <a:off x="8007000" y="4645100"/>
            <a:ext cx="1079575" cy="412425"/>
          </a:xfrm>
          <a:prstGeom prst="rect">
            <a:avLst/>
          </a:prstGeom>
          <a:noFill/>
          <a:ln>
            <a:noFill/>
          </a:ln>
        </p:spPr>
      </p:pic>
      <p:pic>
        <p:nvPicPr>
          <p:cNvPr id="214" name="Google Shape;214;p31"/>
          <p:cNvPicPr preferRelativeResize="0"/>
          <p:nvPr/>
        </p:nvPicPr>
        <p:blipFill>
          <a:blip r:embed="rId4">
            <a:alphaModFix/>
          </a:blip>
          <a:stretch>
            <a:fillRect/>
          </a:stretch>
        </p:blipFill>
        <p:spPr>
          <a:xfrm>
            <a:off x="402675" y="1812975"/>
            <a:ext cx="6748277" cy="1930776"/>
          </a:xfrm>
          <a:prstGeom prst="rect">
            <a:avLst/>
          </a:prstGeom>
          <a:noFill/>
          <a:ln>
            <a:noFill/>
          </a:ln>
        </p:spPr>
      </p:pic>
      <p:pic>
        <p:nvPicPr>
          <p:cNvPr id="215" name="Google Shape;215;p31"/>
          <p:cNvPicPr preferRelativeResize="0"/>
          <p:nvPr/>
        </p:nvPicPr>
        <p:blipFill>
          <a:blip r:embed="rId5">
            <a:alphaModFix/>
          </a:blip>
          <a:stretch>
            <a:fillRect/>
          </a:stretch>
        </p:blipFill>
        <p:spPr>
          <a:xfrm>
            <a:off x="379725" y="3771234"/>
            <a:ext cx="6748275" cy="10441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p:nvPr/>
        </p:nvSpPr>
        <p:spPr>
          <a:xfrm>
            <a:off x="358350" y="138800"/>
            <a:ext cx="8427300" cy="644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678594"/>
                </a:solidFill>
                <a:latin typeface="Proxima Nova"/>
                <a:ea typeface="Proxima Nova"/>
                <a:cs typeface="Proxima Nova"/>
                <a:sym typeface="Proxima Nova"/>
              </a:rPr>
              <a:t>Program Exit</a:t>
            </a:r>
            <a:endParaRPr sz="3600">
              <a:solidFill>
                <a:srgbClr val="678594"/>
              </a:solidFill>
              <a:latin typeface="Proxima Nova"/>
              <a:ea typeface="Proxima Nova"/>
              <a:cs typeface="Proxima Nova"/>
              <a:sym typeface="Proxima Nova"/>
            </a:endParaRPr>
          </a:p>
        </p:txBody>
      </p:sp>
      <p:sp>
        <p:nvSpPr>
          <p:cNvPr id="221" name="Google Shape;221;p32"/>
          <p:cNvSpPr txBox="1"/>
          <p:nvPr/>
        </p:nvSpPr>
        <p:spPr>
          <a:xfrm>
            <a:off x="162475" y="708475"/>
            <a:ext cx="7298700" cy="527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0000"/>
              </a:buClr>
              <a:buSzPts val="1800"/>
              <a:buFont typeface="Proxima Nova"/>
              <a:buChar char="●"/>
            </a:pPr>
            <a:r>
              <a:rPr lang="en" sz="1800">
                <a:solidFill>
                  <a:srgbClr val="990000"/>
                </a:solidFill>
                <a:latin typeface="Proxima Nova"/>
                <a:ea typeface="Proxima Nova"/>
                <a:cs typeface="Proxima Nova"/>
                <a:sym typeface="Proxima Nova"/>
              </a:rPr>
              <a:t>Complete all fields in the exit form and click “Save and Close” </a:t>
            </a:r>
            <a:endParaRPr sz="1800">
              <a:solidFill>
                <a:srgbClr val="990000"/>
              </a:solidFill>
              <a:latin typeface="Proxima Nova"/>
              <a:ea typeface="Proxima Nova"/>
              <a:cs typeface="Proxima Nova"/>
              <a:sym typeface="Proxima Nova"/>
            </a:endParaRPr>
          </a:p>
          <a:p>
            <a:pPr marL="0" lvl="0" indent="0" algn="l" rtl="0">
              <a:spcBef>
                <a:spcPts val="0"/>
              </a:spcBef>
              <a:spcAft>
                <a:spcPts val="0"/>
              </a:spcAft>
              <a:buNone/>
            </a:pPr>
            <a:endParaRPr sz="1500">
              <a:solidFill>
                <a:srgbClr val="695D46"/>
              </a:solidFill>
              <a:latin typeface="Open Sans"/>
              <a:ea typeface="Open Sans"/>
              <a:cs typeface="Open Sans"/>
              <a:sym typeface="Open Sans"/>
            </a:endParaRPr>
          </a:p>
          <a:p>
            <a:pPr marL="0" lvl="0" indent="0" algn="l" rtl="0">
              <a:spcBef>
                <a:spcPts val="0"/>
              </a:spcBef>
              <a:spcAft>
                <a:spcPts val="0"/>
              </a:spcAft>
              <a:buNone/>
            </a:pPr>
            <a:endParaRPr sz="1100">
              <a:solidFill>
                <a:srgbClr val="695D46"/>
              </a:solidFill>
              <a:latin typeface="Open Sans"/>
              <a:ea typeface="Open Sans"/>
              <a:cs typeface="Open Sans"/>
              <a:sym typeface="Open Sans"/>
            </a:endParaRPr>
          </a:p>
          <a:p>
            <a:pPr marL="0" lvl="0" indent="0" algn="l" rtl="0">
              <a:spcBef>
                <a:spcPts val="0"/>
              </a:spcBef>
              <a:spcAft>
                <a:spcPts val="0"/>
              </a:spcAft>
              <a:buNone/>
            </a:pPr>
            <a:endParaRPr sz="1100">
              <a:solidFill>
                <a:srgbClr val="695D46"/>
              </a:solidFill>
              <a:latin typeface="Open Sans"/>
              <a:ea typeface="Open Sans"/>
              <a:cs typeface="Open Sans"/>
              <a:sym typeface="Open Sans"/>
            </a:endParaRPr>
          </a:p>
          <a:p>
            <a:pPr marL="0" lvl="0" indent="0" algn="l" rtl="0">
              <a:spcBef>
                <a:spcPts val="0"/>
              </a:spcBef>
              <a:spcAft>
                <a:spcPts val="0"/>
              </a:spcAft>
              <a:buNone/>
            </a:pPr>
            <a:r>
              <a:rPr lang="en" sz="1100">
                <a:solidFill>
                  <a:srgbClr val="695D46"/>
                </a:solidFill>
                <a:latin typeface="Open Sans"/>
                <a:ea typeface="Open Sans"/>
                <a:cs typeface="Open Sans"/>
                <a:sym typeface="Open Sans"/>
              </a:rPr>
              <a:t> </a:t>
            </a:r>
            <a:endParaRPr sz="1100">
              <a:solidFill>
                <a:srgbClr val="695D46"/>
              </a:solidFill>
              <a:latin typeface="Open Sans"/>
              <a:ea typeface="Open Sans"/>
              <a:cs typeface="Open Sans"/>
              <a:sym typeface="Open Sans"/>
            </a:endParaRPr>
          </a:p>
          <a:p>
            <a:pPr marL="0" lvl="0" indent="0" algn="l" rtl="0">
              <a:lnSpc>
                <a:spcPct val="115000"/>
              </a:lnSpc>
              <a:spcBef>
                <a:spcPts val="0"/>
              </a:spcBef>
              <a:spcAft>
                <a:spcPts val="1600"/>
              </a:spcAft>
              <a:buNone/>
            </a:pPr>
            <a:endParaRPr sz="1200">
              <a:solidFill>
                <a:srgbClr val="695D46"/>
              </a:solidFill>
              <a:latin typeface="Open Sans"/>
              <a:ea typeface="Open Sans"/>
              <a:cs typeface="Open Sans"/>
              <a:sym typeface="Open Sans"/>
            </a:endParaRPr>
          </a:p>
        </p:txBody>
      </p:sp>
      <p:pic>
        <p:nvPicPr>
          <p:cNvPr id="222" name="Google Shape;222;p32"/>
          <p:cNvPicPr preferRelativeResize="0"/>
          <p:nvPr/>
        </p:nvPicPr>
        <p:blipFill>
          <a:blip r:embed="rId3">
            <a:alphaModFix/>
          </a:blip>
          <a:stretch>
            <a:fillRect/>
          </a:stretch>
        </p:blipFill>
        <p:spPr>
          <a:xfrm>
            <a:off x="8007000" y="4645100"/>
            <a:ext cx="1079575" cy="412425"/>
          </a:xfrm>
          <a:prstGeom prst="rect">
            <a:avLst/>
          </a:prstGeom>
          <a:noFill/>
          <a:ln>
            <a:noFill/>
          </a:ln>
        </p:spPr>
      </p:pic>
      <p:pic>
        <p:nvPicPr>
          <p:cNvPr id="223" name="Google Shape;223;p32"/>
          <p:cNvPicPr preferRelativeResize="0"/>
          <p:nvPr/>
        </p:nvPicPr>
        <p:blipFill>
          <a:blip r:embed="rId4">
            <a:alphaModFix/>
          </a:blip>
          <a:stretch>
            <a:fillRect/>
          </a:stretch>
        </p:blipFill>
        <p:spPr>
          <a:xfrm>
            <a:off x="908550" y="1294400"/>
            <a:ext cx="4109901" cy="3432275"/>
          </a:xfrm>
          <a:prstGeom prst="rect">
            <a:avLst/>
          </a:prstGeom>
          <a:noFill/>
          <a:ln>
            <a:noFill/>
          </a:ln>
        </p:spPr>
      </p:pic>
      <p:pic>
        <p:nvPicPr>
          <p:cNvPr id="224" name="Google Shape;224;p32"/>
          <p:cNvPicPr preferRelativeResize="0"/>
          <p:nvPr/>
        </p:nvPicPr>
        <p:blipFill>
          <a:blip r:embed="rId5">
            <a:alphaModFix/>
          </a:blip>
          <a:stretch>
            <a:fillRect/>
          </a:stretch>
        </p:blipFill>
        <p:spPr>
          <a:xfrm>
            <a:off x="4277050" y="1839725"/>
            <a:ext cx="3434974" cy="3217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a:solidFill>
                  <a:srgbClr val="678594"/>
                </a:solidFill>
              </a:rPr>
              <a:t>Adult Prioritization Assessment </a:t>
            </a:r>
            <a:endParaRPr sz="3600">
              <a:solidFill>
                <a:srgbClr val="67859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457200" y="205975"/>
            <a:ext cx="84111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endParaRPr sz="1800">
              <a:solidFill>
                <a:srgbClr val="375067"/>
              </a:solidFill>
              <a:latin typeface="Open Sans ExtraBold"/>
              <a:ea typeface="Open Sans ExtraBold"/>
              <a:cs typeface="Open Sans ExtraBold"/>
              <a:sym typeface="Open Sans ExtraBold"/>
            </a:endParaRPr>
          </a:p>
          <a:p>
            <a:pPr marL="0" lvl="0" indent="0" algn="ctr" rtl="0">
              <a:spcBef>
                <a:spcPts val="0"/>
              </a:spcBef>
              <a:spcAft>
                <a:spcPts val="0"/>
              </a:spcAft>
              <a:buClr>
                <a:schemeClr val="dk1"/>
              </a:buClr>
              <a:buSzPts val="1100"/>
              <a:buFont typeface="Arial"/>
              <a:buNone/>
            </a:pPr>
            <a:endParaRPr sz="1800">
              <a:solidFill>
                <a:srgbClr val="375067"/>
              </a:solidFill>
              <a:latin typeface="Open Sans ExtraBold"/>
              <a:ea typeface="Open Sans ExtraBold"/>
              <a:cs typeface="Open Sans ExtraBold"/>
              <a:sym typeface="Open Sans ExtraBold"/>
            </a:endParaRPr>
          </a:p>
          <a:p>
            <a:pPr marL="0" lvl="0" indent="0" algn="ctr" rtl="0">
              <a:spcBef>
                <a:spcPts val="0"/>
              </a:spcBef>
              <a:spcAft>
                <a:spcPts val="0"/>
              </a:spcAft>
              <a:buClr>
                <a:schemeClr val="dk1"/>
              </a:buClr>
              <a:buSzPts val="1100"/>
              <a:buFont typeface="Arial"/>
              <a:buNone/>
            </a:pPr>
            <a:r>
              <a:rPr lang="en" sz="3000"/>
              <a:t>Adult Prioritization/ Primary CE Assessment  </a:t>
            </a:r>
            <a:endParaRPr sz="3000"/>
          </a:p>
          <a:p>
            <a:pPr marL="0" lvl="0" indent="0" algn="ctr" rtl="0">
              <a:spcBef>
                <a:spcPts val="0"/>
              </a:spcBef>
              <a:spcAft>
                <a:spcPts val="0"/>
              </a:spcAft>
              <a:buNone/>
            </a:pPr>
            <a:endParaRPr/>
          </a:p>
        </p:txBody>
      </p:sp>
      <p:sp>
        <p:nvSpPr>
          <p:cNvPr id="235" name="Google Shape;235;p34"/>
          <p:cNvSpPr txBox="1">
            <a:spLocks noGrp="1"/>
          </p:cNvSpPr>
          <p:nvPr>
            <p:ph type="body" idx="1"/>
          </p:nvPr>
        </p:nvSpPr>
        <p:spPr>
          <a:xfrm>
            <a:off x="457200" y="1063075"/>
            <a:ext cx="4076700" cy="34047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Char char="•"/>
            </a:pPr>
            <a:r>
              <a:rPr lang="en" sz="1800">
                <a:solidFill>
                  <a:srgbClr val="990000"/>
                </a:solidFill>
              </a:rPr>
              <a:t>Evaluates an adult’s possible health vulnerability, housing barriers, and homelessness chronicity</a:t>
            </a:r>
            <a:endParaRPr sz="1800">
              <a:solidFill>
                <a:srgbClr val="990000"/>
              </a:solidFill>
            </a:endParaRPr>
          </a:p>
          <a:p>
            <a:pPr marL="457200" lvl="0" indent="0" algn="l" rtl="0">
              <a:spcBef>
                <a:spcPts val="0"/>
              </a:spcBef>
              <a:spcAft>
                <a:spcPts val="0"/>
              </a:spcAft>
              <a:buNone/>
            </a:pP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Determines prioritization for housing resources: priority status vs. non-priority status</a:t>
            </a:r>
            <a:endParaRPr sz="1800">
              <a:solidFill>
                <a:srgbClr val="990000"/>
              </a:solidFill>
            </a:endParaRPr>
          </a:p>
          <a:p>
            <a:pPr marL="457200" lvl="0" indent="0" algn="l" rtl="0">
              <a:spcBef>
                <a:spcPts val="0"/>
              </a:spcBef>
              <a:spcAft>
                <a:spcPts val="0"/>
              </a:spcAft>
              <a:buNone/>
            </a:pP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Completed for clients that did not resolve their homelessness via problem-solving</a:t>
            </a:r>
            <a:endParaRPr sz="1800">
              <a:solidFill>
                <a:srgbClr val="990000"/>
              </a:solidFill>
            </a:endParaRPr>
          </a:p>
          <a:p>
            <a:pPr marL="0" lvl="0" indent="0" algn="l" rtl="0">
              <a:spcBef>
                <a:spcPts val="0"/>
              </a:spcBef>
              <a:spcAft>
                <a:spcPts val="0"/>
              </a:spcAft>
              <a:buNone/>
            </a:pPr>
            <a:endParaRPr sz="1800">
              <a:solidFill>
                <a:srgbClr val="990000"/>
              </a:solidFill>
            </a:endParaRPr>
          </a:p>
          <a:p>
            <a:pPr marL="0" lvl="0" indent="0" algn="l" rtl="0">
              <a:spcBef>
                <a:spcPts val="0"/>
              </a:spcBef>
              <a:spcAft>
                <a:spcPts val="0"/>
              </a:spcAft>
              <a:buNone/>
            </a:pPr>
            <a:endParaRPr sz="1400">
              <a:solidFill>
                <a:srgbClr val="000000"/>
              </a:solidFill>
              <a:highlight>
                <a:srgbClr val="FFFFFF"/>
              </a:highlight>
            </a:endParaRPr>
          </a:p>
          <a:p>
            <a:pPr marL="457200" lvl="0" indent="0" algn="l" rtl="0">
              <a:spcBef>
                <a:spcPts val="0"/>
              </a:spcBef>
              <a:spcAft>
                <a:spcPts val="0"/>
              </a:spcAft>
              <a:buNone/>
            </a:pPr>
            <a:endParaRPr sz="1400">
              <a:solidFill>
                <a:srgbClr val="000000"/>
              </a:solidFill>
              <a:highlight>
                <a:srgbClr val="FFFFFF"/>
              </a:highlight>
              <a:latin typeface="Roboto"/>
              <a:ea typeface="Roboto"/>
              <a:cs typeface="Roboto"/>
              <a:sym typeface="Roboto"/>
            </a:endParaRPr>
          </a:p>
        </p:txBody>
      </p:sp>
      <p:sp>
        <p:nvSpPr>
          <p:cNvPr id="236" name="Google Shape;236;p34"/>
          <p:cNvSpPr txBox="1"/>
          <p:nvPr/>
        </p:nvSpPr>
        <p:spPr>
          <a:xfrm>
            <a:off x="4847100" y="875250"/>
            <a:ext cx="3000000" cy="3565800"/>
          </a:xfrm>
          <a:prstGeom prst="rect">
            <a:avLst/>
          </a:prstGeom>
          <a:noFill/>
          <a:ln>
            <a:noFill/>
          </a:ln>
        </p:spPr>
        <p:txBody>
          <a:bodyPr spcFirstLastPara="1" wrap="square" lIns="91425" tIns="91425" rIns="91425" bIns="91425" anchor="t" anchorCtr="0">
            <a:noAutofit/>
          </a:bodyPr>
          <a:lstStyle/>
          <a:p>
            <a:pPr marL="215900" lvl="0" indent="-114300" algn="l" rtl="0">
              <a:spcBef>
                <a:spcPts val="1100"/>
              </a:spcBef>
              <a:spcAft>
                <a:spcPts val="0"/>
              </a:spcAft>
              <a:buClr>
                <a:srgbClr val="990000"/>
              </a:buClr>
              <a:buSzPts val="1800"/>
              <a:buFont typeface="Proxima Nova"/>
              <a:buChar char="•"/>
            </a:pPr>
            <a:r>
              <a:rPr lang="en" sz="1800">
                <a:solidFill>
                  <a:srgbClr val="990000"/>
                </a:solidFill>
                <a:latin typeface="Proxima Nova"/>
                <a:ea typeface="Proxima Nova"/>
                <a:cs typeface="Proxima Nova"/>
                <a:sym typeface="Proxima Nova"/>
              </a:rPr>
              <a:t>Does NOT guarantee eligibility for a housing resource</a:t>
            </a:r>
            <a:endParaRPr sz="1800">
              <a:solidFill>
                <a:srgbClr val="990000"/>
              </a:solidFill>
              <a:latin typeface="Proxima Nova"/>
              <a:ea typeface="Proxima Nova"/>
              <a:cs typeface="Proxima Nova"/>
              <a:sym typeface="Proxima Nova"/>
            </a:endParaRPr>
          </a:p>
          <a:p>
            <a:pPr marL="215900" lvl="0" indent="0" algn="l" rtl="0">
              <a:spcBef>
                <a:spcPts val="1100"/>
              </a:spcBef>
              <a:spcAft>
                <a:spcPts val="0"/>
              </a:spcAft>
              <a:buNone/>
            </a:pPr>
            <a:endParaRPr sz="1800">
              <a:solidFill>
                <a:srgbClr val="990000"/>
              </a:solidFill>
              <a:latin typeface="Proxima Nova"/>
              <a:ea typeface="Proxima Nova"/>
              <a:cs typeface="Proxima Nova"/>
              <a:sym typeface="Proxima Nova"/>
            </a:endParaRPr>
          </a:p>
          <a:p>
            <a:pPr marL="215900" lvl="0" indent="-114300" algn="l" rtl="0">
              <a:spcBef>
                <a:spcPts val="1100"/>
              </a:spcBef>
              <a:spcAft>
                <a:spcPts val="0"/>
              </a:spcAft>
              <a:buClr>
                <a:srgbClr val="990000"/>
              </a:buClr>
              <a:buSzPts val="1800"/>
              <a:buChar char="•"/>
            </a:pPr>
            <a:r>
              <a:rPr lang="en" sz="1800">
                <a:solidFill>
                  <a:srgbClr val="990000"/>
                </a:solidFill>
                <a:latin typeface="Proxima Nova"/>
                <a:ea typeface="Proxima Nova"/>
                <a:cs typeface="Proxima Nova"/>
                <a:sym typeface="Proxima Nova"/>
              </a:rPr>
              <a:t>The assessment is not visible to all ONE users</a:t>
            </a:r>
            <a:endParaRPr sz="1800">
              <a:solidFill>
                <a:srgbClr val="990000"/>
              </a:solidFill>
              <a:latin typeface="Proxima Nova"/>
              <a:ea typeface="Proxima Nova"/>
              <a:cs typeface="Proxima Nova"/>
              <a:sym typeface="Proxima Nova"/>
            </a:endParaRPr>
          </a:p>
          <a:p>
            <a:pPr marL="0" lvl="0" indent="0" algn="l" rtl="0">
              <a:spcBef>
                <a:spcPts val="1100"/>
              </a:spcBef>
              <a:spcAft>
                <a:spcPts val="0"/>
              </a:spcAft>
              <a:buNone/>
            </a:pPr>
            <a:endParaRPr sz="1800">
              <a:solidFill>
                <a:srgbClr val="990000"/>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457200" y="205976"/>
            <a:ext cx="8229600" cy="7299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endParaRPr sz="3000"/>
          </a:p>
          <a:p>
            <a:pPr marL="0" lvl="0" indent="0" algn="ctr" rtl="0">
              <a:spcBef>
                <a:spcPts val="0"/>
              </a:spcBef>
              <a:spcAft>
                <a:spcPts val="0"/>
              </a:spcAft>
              <a:buClr>
                <a:schemeClr val="dk1"/>
              </a:buClr>
              <a:buSzPts val="1100"/>
              <a:buFont typeface="Arial"/>
              <a:buNone/>
            </a:pPr>
            <a:r>
              <a:rPr lang="en" sz="3000"/>
              <a:t>Adult Prioritization/ Primary CE Assessment  </a:t>
            </a:r>
            <a:endParaRPr sz="3000"/>
          </a:p>
          <a:p>
            <a:pPr marL="0" lvl="0" indent="0" algn="ctr" rtl="0">
              <a:spcBef>
                <a:spcPts val="0"/>
              </a:spcBef>
              <a:spcAft>
                <a:spcPts val="0"/>
              </a:spcAft>
              <a:buNone/>
            </a:pPr>
            <a:endParaRPr/>
          </a:p>
        </p:txBody>
      </p:sp>
      <p:sp>
        <p:nvSpPr>
          <p:cNvPr id="242" name="Google Shape;242;p35"/>
          <p:cNvSpPr txBox="1">
            <a:spLocks noGrp="1"/>
          </p:cNvSpPr>
          <p:nvPr>
            <p:ph type="body" idx="1"/>
          </p:nvPr>
        </p:nvSpPr>
        <p:spPr>
          <a:xfrm>
            <a:off x="129700" y="1419900"/>
            <a:ext cx="2990100" cy="3056400"/>
          </a:xfrm>
          <a:prstGeom prst="rect">
            <a:avLst/>
          </a:prstGeom>
        </p:spPr>
        <p:txBody>
          <a:bodyPr spcFirstLastPara="1" wrap="square" lIns="57150" tIns="57150" rIns="57150" bIns="57150" anchor="t" anchorCtr="0">
            <a:noAutofit/>
          </a:bodyPr>
          <a:lstStyle/>
          <a:p>
            <a:pPr marL="457200" lvl="0" indent="-317500" algn="l" rtl="0">
              <a:spcBef>
                <a:spcPts val="0"/>
              </a:spcBef>
              <a:spcAft>
                <a:spcPts val="0"/>
              </a:spcAft>
              <a:buClr>
                <a:srgbClr val="990000"/>
              </a:buClr>
              <a:buSzPts val="1400"/>
              <a:buFont typeface="Open Sans"/>
              <a:buAutoNum type="alphaUcPeriod"/>
            </a:pPr>
            <a:r>
              <a:rPr lang="en" sz="1400">
                <a:solidFill>
                  <a:srgbClr val="990000"/>
                </a:solidFill>
                <a:latin typeface="Open Sans"/>
                <a:ea typeface="Open Sans"/>
                <a:cs typeface="Open Sans"/>
                <a:sym typeface="Open Sans"/>
              </a:rPr>
              <a:t>Go to the “Programs” tab</a:t>
            </a:r>
            <a:endParaRPr sz="1400">
              <a:solidFill>
                <a:srgbClr val="990000"/>
              </a:solidFill>
              <a:latin typeface="Open Sans"/>
              <a:ea typeface="Open Sans"/>
              <a:cs typeface="Open Sans"/>
              <a:sym typeface="Open Sans"/>
            </a:endParaRPr>
          </a:p>
          <a:p>
            <a:pPr marL="457200" lvl="0" indent="0" algn="l" rtl="0">
              <a:spcBef>
                <a:spcPts val="0"/>
              </a:spcBef>
              <a:spcAft>
                <a:spcPts val="0"/>
              </a:spcAft>
              <a:buNone/>
            </a:pPr>
            <a:endParaRPr sz="1400">
              <a:solidFill>
                <a:srgbClr val="990000"/>
              </a:solidFill>
              <a:latin typeface="Open Sans"/>
              <a:ea typeface="Open Sans"/>
              <a:cs typeface="Open Sans"/>
              <a:sym typeface="Open Sans"/>
            </a:endParaRPr>
          </a:p>
          <a:p>
            <a:pPr marL="457200" lvl="0" indent="-317500" algn="l" rtl="0">
              <a:spcBef>
                <a:spcPts val="0"/>
              </a:spcBef>
              <a:spcAft>
                <a:spcPts val="0"/>
              </a:spcAft>
              <a:buClr>
                <a:srgbClr val="990000"/>
              </a:buClr>
              <a:buSzPts val="1400"/>
              <a:buFont typeface="Open Sans"/>
              <a:buAutoNum type="alphaUcPeriod"/>
            </a:pPr>
            <a:r>
              <a:rPr lang="en" sz="1400">
                <a:solidFill>
                  <a:srgbClr val="990000"/>
                </a:solidFill>
                <a:latin typeface="Open Sans"/>
                <a:ea typeface="Open Sans"/>
                <a:cs typeface="Open Sans"/>
                <a:sym typeface="Open Sans"/>
              </a:rPr>
              <a:t>Open the SFHOT Access Point Enrollment </a:t>
            </a:r>
            <a:endParaRPr sz="1400">
              <a:solidFill>
                <a:srgbClr val="990000"/>
              </a:solidFill>
              <a:latin typeface="Open Sans"/>
              <a:ea typeface="Open Sans"/>
              <a:cs typeface="Open Sans"/>
              <a:sym typeface="Open Sans"/>
            </a:endParaRPr>
          </a:p>
          <a:p>
            <a:pPr marL="457200" lvl="0" indent="0" algn="l" rtl="0">
              <a:spcBef>
                <a:spcPts val="0"/>
              </a:spcBef>
              <a:spcAft>
                <a:spcPts val="0"/>
              </a:spcAft>
              <a:buNone/>
            </a:pPr>
            <a:endParaRPr sz="1400">
              <a:solidFill>
                <a:srgbClr val="990000"/>
              </a:solidFill>
              <a:latin typeface="Open Sans"/>
              <a:ea typeface="Open Sans"/>
              <a:cs typeface="Open Sans"/>
              <a:sym typeface="Open Sans"/>
            </a:endParaRPr>
          </a:p>
          <a:p>
            <a:pPr marL="457200" lvl="0" indent="-317500" algn="l" rtl="0">
              <a:spcBef>
                <a:spcPts val="0"/>
              </a:spcBef>
              <a:spcAft>
                <a:spcPts val="0"/>
              </a:spcAft>
              <a:buClr>
                <a:srgbClr val="990000"/>
              </a:buClr>
              <a:buSzPts val="1400"/>
              <a:buFont typeface="Open Sans"/>
              <a:buAutoNum type="alphaUcPeriod"/>
            </a:pPr>
            <a:r>
              <a:rPr lang="en" sz="1400">
                <a:solidFill>
                  <a:srgbClr val="990000"/>
                </a:solidFill>
                <a:latin typeface="Open Sans"/>
                <a:ea typeface="Open Sans"/>
                <a:cs typeface="Open Sans"/>
                <a:sym typeface="Open Sans"/>
              </a:rPr>
              <a:t>Go to the Assessment Tab</a:t>
            </a:r>
            <a:endParaRPr sz="1400">
              <a:solidFill>
                <a:srgbClr val="990000"/>
              </a:solidFill>
              <a:latin typeface="Open Sans"/>
              <a:ea typeface="Open Sans"/>
              <a:cs typeface="Open Sans"/>
              <a:sym typeface="Open Sans"/>
            </a:endParaRPr>
          </a:p>
          <a:p>
            <a:pPr marL="457200" lvl="0" indent="0" algn="l" rtl="0">
              <a:spcBef>
                <a:spcPts val="0"/>
              </a:spcBef>
              <a:spcAft>
                <a:spcPts val="0"/>
              </a:spcAft>
              <a:buNone/>
            </a:pPr>
            <a:endParaRPr sz="1400">
              <a:solidFill>
                <a:srgbClr val="990000"/>
              </a:solidFill>
              <a:latin typeface="Open Sans"/>
              <a:ea typeface="Open Sans"/>
              <a:cs typeface="Open Sans"/>
              <a:sym typeface="Open Sans"/>
            </a:endParaRPr>
          </a:p>
          <a:p>
            <a:pPr marL="457200" lvl="0" indent="-317500" algn="l" rtl="0">
              <a:spcBef>
                <a:spcPts val="0"/>
              </a:spcBef>
              <a:spcAft>
                <a:spcPts val="0"/>
              </a:spcAft>
              <a:buClr>
                <a:srgbClr val="990000"/>
              </a:buClr>
              <a:buSzPts val="1400"/>
              <a:buFont typeface="Open Sans"/>
              <a:buAutoNum type="alphaUcPeriod"/>
            </a:pPr>
            <a:r>
              <a:rPr lang="en" sz="1400">
                <a:solidFill>
                  <a:srgbClr val="990000"/>
                </a:solidFill>
                <a:latin typeface="Open Sans"/>
                <a:ea typeface="Open Sans"/>
                <a:cs typeface="Open Sans"/>
                <a:sym typeface="Open Sans"/>
              </a:rPr>
              <a:t>Click “start” for the Adult CE Primary  Assessment </a:t>
            </a:r>
            <a:endParaRPr sz="1400">
              <a:solidFill>
                <a:srgbClr val="990000"/>
              </a:solidFill>
              <a:latin typeface="Open Sans"/>
              <a:ea typeface="Open Sans"/>
              <a:cs typeface="Open Sans"/>
              <a:sym typeface="Open Sans"/>
            </a:endParaRPr>
          </a:p>
          <a:p>
            <a:pPr marL="0" lvl="0" indent="0" algn="l" rtl="0">
              <a:spcBef>
                <a:spcPts val="0"/>
              </a:spcBef>
              <a:spcAft>
                <a:spcPts val="1000"/>
              </a:spcAft>
              <a:buNone/>
            </a:pPr>
            <a:endParaRPr/>
          </a:p>
        </p:txBody>
      </p:sp>
      <p:pic>
        <p:nvPicPr>
          <p:cNvPr id="243" name="Google Shape;243;p35"/>
          <p:cNvPicPr preferRelativeResize="0"/>
          <p:nvPr/>
        </p:nvPicPr>
        <p:blipFill>
          <a:blip r:embed="rId3">
            <a:alphaModFix/>
          </a:blip>
          <a:stretch>
            <a:fillRect/>
          </a:stretch>
        </p:blipFill>
        <p:spPr>
          <a:xfrm>
            <a:off x="3421450" y="1315525"/>
            <a:ext cx="5407900" cy="1246550"/>
          </a:xfrm>
          <a:prstGeom prst="rect">
            <a:avLst/>
          </a:prstGeom>
          <a:noFill/>
          <a:ln>
            <a:noFill/>
          </a:ln>
        </p:spPr>
      </p:pic>
      <p:pic>
        <p:nvPicPr>
          <p:cNvPr id="244" name="Google Shape;244;p35"/>
          <p:cNvPicPr preferRelativeResize="0"/>
          <p:nvPr/>
        </p:nvPicPr>
        <p:blipFill>
          <a:blip r:embed="rId4">
            <a:alphaModFix/>
          </a:blip>
          <a:stretch>
            <a:fillRect/>
          </a:stretch>
        </p:blipFill>
        <p:spPr>
          <a:xfrm>
            <a:off x="3421450" y="2719700"/>
            <a:ext cx="5407899" cy="17172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r>
              <a:rPr lang="en" sz="3600"/>
              <a:t>Learning Objectives </a:t>
            </a:r>
            <a:r>
              <a:rPr lang="en" sz="3600">
                <a:solidFill>
                  <a:srgbClr val="375067"/>
                </a:solidFill>
              </a:rPr>
              <a:t> </a:t>
            </a:r>
            <a:endParaRPr sz="3600">
              <a:solidFill>
                <a:srgbClr val="000000"/>
              </a:solidFill>
            </a:endParaRPr>
          </a:p>
        </p:txBody>
      </p:sp>
      <p:sp>
        <p:nvSpPr>
          <p:cNvPr id="95" name="Google Shape;95;p18"/>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Char char="•"/>
            </a:pPr>
            <a:r>
              <a:rPr lang="en" sz="1800">
                <a:solidFill>
                  <a:srgbClr val="990000"/>
                </a:solidFill>
              </a:rPr>
              <a:t>Welcome</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Name, pronouns, and one word for what home means for you</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Understand SFHOT roles and tasks as they relate to Coordinated Entry</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Gain an understanding of how to complete:</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Coordinated Entry Enrollment</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Adult Primary Assessment </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Observe Access Point workflow in the One System</a:t>
            </a:r>
            <a:endParaRPr sz="1800">
              <a:solidFill>
                <a:srgbClr val="990000"/>
              </a:solidFill>
            </a:endParaRPr>
          </a:p>
          <a:p>
            <a:pPr marL="0" lvl="0" indent="0" algn="l" rtl="0">
              <a:spcBef>
                <a:spcPts val="1000"/>
              </a:spcBef>
              <a:spcAft>
                <a:spcPts val="0"/>
              </a:spcAft>
              <a:buNone/>
            </a:pPr>
            <a:endParaRPr>
              <a:solidFill>
                <a:srgbClr val="000000"/>
              </a:solidFill>
            </a:endParaRPr>
          </a:p>
          <a:p>
            <a:pPr marL="0" lvl="0" indent="0" algn="l" rtl="0">
              <a:spcBef>
                <a:spcPts val="1000"/>
              </a:spcBef>
              <a:spcAft>
                <a:spcPts val="0"/>
              </a:spcAft>
              <a:buNone/>
            </a:pPr>
            <a:endParaRPr>
              <a:solidFill>
                <a:srgbClr val="000000"/>
              </a:solidFill>
            </a:endParaRPr>
          </a:p>
          <a:p>
            <a:pPr marL="0" lvl="0" indent="0" algn="l" rtl="0">
              <a:spcBef>
                <a:spcPts val="1000"/>
              </a:spcBef>
              <a:spcAft>
                <a:spcPts val="0"/>
              </a:spcAft>
              <a:buClr>
                <a:srgbClr val="000000"/>
              </a:buClr>
              <a:buSzPts val="1100"/>
              <a:buFont typeface="Arial"/>
              <a:buNone/>
            </a:pPr>
            <a:endParaRPr/>
          </a:p>
          <a:p>
            <a:pPr marL="0" lvl="0" indent="0" algn="l" rtl="0">
              <a:spcBef>
                <a:spcPts val="1000"/>
              </a:spcBef>
              <a:spcAft>
                <a:spcPts val="10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t>Adult CE Primary Assessment </a:t>
            </a:r>
            <a:endParaRPr/>
          </a:p>
        </p:txBody>
      </p:sp>
      <p:sp>
        <p:nvSpPr>
          <p:cNvPr id="250" name="Google Shape;250;p36"/>
          <p:cNvSpPr txBox="1">
            <a:spLocks noGrp="1"/>
          </p:cNvSpPr>
          <p:nvPr>
            <p:ph type="body" idx="1"/>
          </p:nvPr>
        </p:nvSpPr>
        <p:spPr>
          <a:xfrm>
            <a:off x="457200" y="1411300"/>
            <a:ext cx="3812700" cy="30564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SzPts val="1800"/>
              <a:buChar char="•"/>
            </a:pPr>
            <a:r>
              <a:rPr lang="en" sz="1800"/>
              <a:t>Complete the fields in the assessment</a:t>
            </a:r>
            <a:endParaRPr sz="1800"/>
          </a:p>
          <a:p>
            <a:pPr marL="457200" lvl="0" indent="-342900" algn="l" rtl="0">
              <a:spcBef>
                <a:spcPts val="0"/>
              </a:spcBef>
              <a:spcAft>
                <a:spcPts val="0"/>
              </a:spcAft>
              <a:buSzPts val="1800"/>
              <a:buChar char="•"/>
            </a:pPr>
            <a:r>
              <a:rPr lang="en" sz="1800"/>
              <a:t>Click Save </a:t>
            </a:r>
            <a:endParaRPr sz="1800"/>
          </a:p>
        </p:txBody>
      </p:sp>
      <p:pic>
        <p:nvPicPr>
          <p:cNvPr id="251" name="Google Shape;251;p36"/>
          <p:cNvPicPr preferRelativeResize="0"/>
          <p:nvPr/>
        </p:nvPicPr>
        <p:blipFill>
          <a:blip r:embed="rId3">
            <a:alphaModFix/>
          </a:blip>
          <a:stretch>
            <a:fillRect/>
          </a:stretch>
        </p:blipFill>
        <p:spPr>
          <a:xfrm>
            <a:off x="4507411" y="1411300"/>
            <a:ext cx="4057215" cy="2948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r>
              <a:rPr lang="en" sz="3600" b="1"/>
              <a:t>  </a:t>
            </a:r>
            <a:r>
              <a:rPr lang="en" sz="3600"/>
              <a:t>Priority Status</a:t>
            </a:r>
            <a:endParaRPr sz="3600"/>
          </a:p>
        </p:txBody>
      </p:sp>
      <p:sp>
        <p:nvSpPr>
          <p:cNvPr id="257" name="Google Shape;257;p37"/>
          <p:cNvSpPr txBox="1">
            <a:spLocks noGrp="1"/>
          </p:cNvSpPr>
          <p:nvPr>
            <p:ph type="body" idx="1"/>
          </p:nvPr>
        </p:nvSpPr>
        <p:spPr>
          <a:xfrm>
            <a:off x="457200" y="1106799"/>
            <a:ext cx="8229600" cy="3056400"/>
          </a:xfrm>
          <a:prstGeom prst="rect">
            <a:avLst/>
          </a:prstGeom>
          <a:noFill/>
        </p:spPr>
        <p:txBody>
          <a:bodyPr spcFirstLastPara="1" wrap="square" lIns="57150" tIns="57150" rIns="57150" bIns="57150" anchor="t" anchorCtr="0">
            <a:noAutofit/>
          </a:bodyPr>
          <a:lstStyle/>
          <a:p>
            <a:pPr marL="457200" lvl="0" indent="-342900" algn="l" rtl="0">
              <a:lnSpc>
                <a:spcPct val="100000"/>
              </a:lnSpc>
              <a:spcBef>
                <a:spcPts val="1100"/>
              </a:spcBef>
              <a:spcAft>
                <a:spcPts val="0"/>
              </a:spcAft>
              <a:buClr>
                <a:srgbClr val="990000"/>
              </a:buClr>
              <a:buSzPts val="1800"/>
              <a:buChar char="●"/>
            </a:pPr>
            <a:r>
              <a:rPr lang="en" sz="1800">
                <a:solidFill>
                  <a:srgbClr val="990000"/>
                </a:solidFill>
              </a:rPr>
              <a:t>Determined by the Primary Assessment</a:t>
            </a:r>
            <a:endParaRPr sz="1800">
              <a:solidFill>
                <a:srgbClr val="990000"/>
              </a:solidFill>
            </a:endParaRPr>
          </a:p>
          <a:p>
            <a:pPr marL="914400" lvl="0" indent="0" algn="l" rtl="0">
              <a:lnSpc>
                <a:spcPct val="100000"/>
              </a:lnSpc>
              <a:spcBef>
                <a:spcPts val="1100"/>
              </a:spcBef>
              <a:spcAft>
                <a:spcPts val="0"/>
              </a:spcAft>
              <a:buNone/>
            </a:pPr>
            <a:endParaRPr sz="1800">
              <a:solidFill>
                <a:srgbClr val="990000"/>
              </a:solidFill>
            </a:endParaRPr>
          </a:p>
          <a:p>
            <a:pPr marL="457200" lvl="0" indent="-342900" algn="l" rtl="0">
              <a:lnSpc>
                <a:spcPct val="100000"/>
              </a:lnSpc>
              <a:spcBef>
                <a:spcPts val="1100"/>
              </a:spcBef>
              <a:spcAft>
                <a:spcPts val="0"/>
              </a:spcAft>
              <a:buClr>
                <a:srgbClr val="990000"/>
              </a:buClr>
              <a:buSzPts val="1800"/>
              <a:buChar char="●"/>
            </a:pPr>
            <a:r>
              <a:rPr lang="en" sz="1800">
                <a:solidFill>
                  <a:srgbClr val="990000"/>
                </a:solidFill>
              </a:rPr>
              <a:t>Priority status households will get housing navigation and referral to HSH funded permanent housing</a:t>
            </a:r>
            <a:endParaRPr sz="1800">
              <a:solidFill>
                <a:srgbClr val="990000"/>
              </a:solidFill>
            </a:endParaRPr>
          </a:p>
          <a:p>
            <a:pPr marL="457200" lvl="0" indent="0" algn="l" rtl="0">
              <a:lnSpc>
                <a:spcPct val="100000"/>
              </a:lnSpc>
              <a:spcBef>
                <a:spcPts val="1100"/>
              </a:spcBef>
              <a:spcAft>
                <a:spcPts val="0"/>
              </a:spcAft>
              <a:buNone/>
            </a:pPr>
            <a:endParaRPr sz="1800">
              <a:solidFill>
                <a:srgbClr val="990000"/>
              </a:solidFill>
            </a:endParaRPr>
          </a:p>
          <a:p>
            <a:pPr marL="457200" lvl="0" indent="-342900" algn="l" rtl="0">
              <a:lnSpc>
                <a:spcPct val="100000"/>
              </a:lnSpc>
              <a:spcBef>
                <a:spcPts val="1100"/>
              </a:spcBef>
              <a:spcAft>
                <a:spcPts val="0"/>
              </a:spcAft>
              <a:buClr>
                <a:srgbClr val="990000"/>
              </a:buClr>
              <a:buSzPts val="1800"/>
              <a:buChar char="●"/>
            </a:pPr>
            <a:r>
              <a:rPr lang="en" sz="1800">
                <a:solidFill>
                  <a:srgbClr val="990000"/>
                </a:solidFill>
              </a:rPr>
              <a:t>Non Priority Status household will not be referred to HSH funded permanent housing programs and will be offered problem solving again</a:t>
            </a:r>
            <a:endParaRPr sz="1800">
              <a:solidFill>
                <a:srgbClr val="990000"/>
              </a:solidFill>
            </a:endParaRPr>
          </a:p>
          <a:p>
            <a:pPr marL="215900" lvl="0" indent="0" algn="l" rtl="0">
              <a:lnSpc>
                <a:spcPct val="90000"/>
              </a:lnSpc>
              <a:spcBef>
                <a:spcPts val="0"/>
              </a:spcBef>
              <a:spcAft>
                <a:spcPts val="0"/>
              </a:spcAft>
              <a:buNone/>
            </a:pPr>
            <a:endParaRPr sz="1800">
              <a:solidFill>
                <a:srgbClr val="990000"/>
              </a:solidFill>
            </a:endParaRPr>
          </a:p>
          <a:p>
            <a:pPr marL="457200" lvl="0" indent="0" algn="l" rtl="0">
              <a:spcBef>
                <a:spcPts val="0"/>
              </a:spcBef>
              <a:spcAft>
                <a:spcPts val="0"/>
              </a:spcAft>
              <a:buClr>
                <a:schemeClr val="dk1"/>
              </a:buClr>
              <a:buSzPts val="1100"/>
              <a:buFont typeface="Arial"/>
              <a:buNone/>
            </a:pPr>
            <a:endParaRPr>
              <a:solidFill>
                <a:srgbClr val="000000"/>
              </a:solidFill>
            </a:endParaRPr>
          </a:p>
          <a:p>
            <a:pPr marL="0" lvl="0" indent="0" algn="l" rtl="0">
              <a:spcBef>
                <a:spcPts val="1000"/>
              </a:spcBef>
              <a:spcAft>
                <a:spcPts val="10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a:solidFill>
                  <a:srgbClr val="678594"/>
                </a:solidFill>
              </a:rPr>
              <a:t>Referrals to the Community Queue</a:t>
            </a:r>
            <a:endParaRPr sz="3600">
              <a:solidFill>
                <a:srgbClr val="678594"/>
              </a:solidFill>
            </a:endParaRPr>
          </a:p>
        </p:txBody>
      </p:sp>
      <p:sp>
        <p:nvSpPr>
          <p:cNvPr id="263" name="Google Shape;263;p38"/>
          <p:cNvSpPr txBox="1">
            <a:spLocks noGrp="1"/>
          </p:cNvSpPr>
          <p:nvPr>
            <p:ph type="body" idx="1"/>
          </p:nvPr>
        </p:nvSpPr>
        <p:spPr>
          <a:xfrm>
            <a:off x="682826" y="2845878"/>
            <a:ext cx="7772700" cy="1058700"/>
          </a:xfrm>
          <a:prstGeom prst="rect">
            <a:avLst/>
          </a:prstGeom>
        </p:spPr>
        <p:txBody>
          <a:bodyPr spcFirstLastPara="1" wrap="square" lIns="57150" tIns="57150" rIns="57150" bIns="57150" anchor="t" anchorCtr="0">
            <a:noAutofit/>
          </a:bodyPr>
          <a:lstStyle/>
          <a:p>
            <a:pPr marL="0" lvl="0" indent="0" algn="ctr" rtl="0">
              <a:spcBef>
                <a:spcPts val="0"/>
              </a:spcBef>
              <a:spcAft>
                <a:spcPts val="10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endParaRPr sz="1800">
              <a:solidFill>
                <a:srgbClr val="375067"/>
              </a:solidFill>
              <a:latin typeface="Open Sans ExtraBold"/>
              <a:ea typeface="Open Sans ExtraBold"/>
              <a:cs typeface="Open Sans ExtraBold"/>
              <a:sym typeface="Open Sans ExtraBold"/>
            </a:endParaRPr>
          </a:p>
          <a:p>
            <a:pPr marL="0" lvl="0" indent="0" algn="ctr" rtl="0">
              <a:spcBef>
                <a:spcPts val="0"/>
              </a:spcBef>
              <a:spcAft>
                <a:spcPts val="0"/>
              </a:spcAft>
              <a:buClr>
                <a:schemeClr val="dk1"/>
              </a:buClr>
              <a:buSzPts val="1100"/>
              <a:buFont typeface="Arial"/>
              <a:buNone/>
            </a:pPr>
            <a:endParaRPr sz="3600"/>
          </a:p>
          <a:p>
            <a:pPr marL="0" lvl="0" indent="0" algn="ctr" rtl="0">
              <a:spcBef>
                <a:spcPts val="0"/>
              </a:spcBef>
              <a:spcAft>
                <a:spcPts val="0"/>
              </a:spcAft>
              <a:buClr>
                <a:schemeClr val="dk1"/>
              </a:buClr>
              <a:buSzPts val="1100"/>
              <a:buFont typeface="Arial"/>
              <a:buNone/>
            </a:pPr>
            <a:r>
              <a:rPr lang="en" sz="3600"/>
              <a:t>Referrals Community Queue (CQ) </a:t>
            </a:r>
            <a:endParaRPr sz="3600"/>
          </a:p>
          <a:p>
            <a:pPr marL="0" lvl="0" indent="0" algn="ctr" rtl="0">
              <a:spcBef>
                <a:spcPts val="0"/>
              </a:spcBef>
              <a:spcAft>
                <a:spcPts val="0"/>
              </a:spcAft>
              <a:buNone/>
            </a:pPr>
            <a:endParaRPr/>
          </a:p>
        </p:txBody>
      </p:sp>
      <p:sp>
        <p:nvSpPr>
          <p:cNvPr id="269" name="Google Shape;269;p39"/>
          <p:cNvSpPr txBox="1">
            <a:spLocks noGrp="1"/>
          </p:cNvSpPr>
          <p:nvPr>
            <p:ph type="body" idx="1"/>
          </p:nvPr>
        </p:nvSpPr>
        <p:spPr>
          <a:xfrm>
            <a:off x="457200" y="1411299"/>
            <a:ext cx="8229600" cy="3056400"/>
          </a:xfrm>
          <a:prstGeom prst="rect">
            <a:avLst/>
          </a:prstGeom>
          <a:noFill/>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Font typeface="Proxima Nova"/>
              <a:buChar char="•"/>
            </a:pPr>
            <a:r>
              <a:rPr lang="en" sz="1800">
                <a:solidFill>
                  <a:srgbClr val="990000"/>
                </a:solidFill>
              </a:rPr>
              <a:t>Client who are determined to have priority status are referred to the CQ</a:t>
            </a:r>
            <a:endParaRPr sz="1800">
              <a:solidFill>
                <a:srgbClr val="990000"/>
              </a:solidFill>
            </a:endParaRPr>
          </a:p>
          <a:p>
            <a:pPr marL="215900" lvl="0" indent="0" algn="l" rtl="0">
              <a:spcBef>
                <a:spcPts val="1000"/>
              </a:spcBef>
              <a:spcAft>
                <a:spcPts val="0"/>
              </a:spcAft>
              <a:buNone/>
            </a:pPr>
            <a:endParaRPr sz="1800">
              <a:solidFill>
                <a:srgbClr val="990000"/>
              </a:solidFill>
            </a:endParaRPr>
          </a:p>
          <a:p>
            <a:pPr marL="457200" lvl="0" indent="-342900" algn="l" rtl="0">
              <a:spcBef>
                <a:spcPts val="1000"/>
              </a:spcBef>
              <a:spcAft>
                <a:spcPts val="0"/>
              </a:spcAft>
              <a:buClr>
                <a:srgbClr val="990000"/>
              </a:buClr>
              <a:buSzPts val="1800"/>
              <a:buChar char="•"/>
            </a:pPr>
            <a:r>
              <a:rPr lang="en" sz="1800">
                <a:solidFill>
                  <a:srgbClr val="990000"/>
                </a:solidFill>
              </a:rPr>
              <a:t>The CQ is comprised of client who are expected to be housed in 180 days</a:t>
            </a:r>
            <a:endParaRPr sz="1800">
              <a:solidFill>
                <a:srgbClr val="990000"/>
              </a:solidFill>
            </a:endParaRPr>
          </a:p>
          <a:p>
            <a:pPr marL="215900" lvl="0" indent="0" algn="l" rtl="0">
              <a:spcBef>
                <a:spcPts val="1000"/>
              </a:spcBef>
              <a:spcAft>
                <a:spcPts val="0"/>
              </a:spcAft>
              <a:buNone/>
            </a:pPr>
            <a:endParaRPr sz="1800">
              <a:solidFill>
                <a:srgbClr val="990000"/>
              </a:solidFill>
            </a:endParaRPr>
          </a:p>
          <a:p>
            <a:pPr marL="457200" lvl="0" indent="-342900" algn="l" rtl="0">
              <a:spcBef>
                <a:spcPts val="1000"/>
              </a:spcBef>
              <a:spcAft>
                <a:spcPts val="0"/>
              </a:spcAft>
              <a:buClr>
                <a:srgbClr val="990000"/>
              </a:buClr>
              <a:buSzPts val="1800"/>
              <a:buChar char="•"/>
            </a:pPr>
            <a:r>
              <a:rPr lang="en" sz="1800">
                <a:solidFill>
                  <a:srgbClr val="990000"/>
                </a:solidFill>
              </a:rPr>
              <a:t>Inactive Threshold- client with no activity in the ONE system for 90 days will be removed from the CQ</a:t>
            </a:r>
            <a:endParaRPr sz="1800">
              <a:solidFill>
                <a:srgbClr val="990000"/>
              </a:solidFill>
            </a:endParaRPr>
          </a:p>
          <a:p>
            <a:pPr marL="0" lvl="0" indent="0" algn="l" rtl="0">
              <a:spcBef>
                <a:spcPts val="1000"/>
              </a:spcBef>
              <a:spcAft>
                <a:spcPts val="0"/>
              </a:spcAft>
              <a:buNone/>
            </a:pPr>
            <a:endParaRPr>
              <a:solidFill>
                <a:srgbClr val="333333"/>
              </a:solidFill>
              <a:highlight>
                <a:schemeClr val="lt1"/>
              </a:highlight>
            </a:endParaRPr>
          </a:p>
          <a:p>
            <a:pPr marL="45720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10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endParaRPr sz="3600"/>
          </a:p>
          <a:p>
            <a:pPr marL="0" lvl="0" indent="0" algn="ctr" rtl="0">
              <a:spcBef>
                <a:spcPts val="0"/>
              </a:spcBef>
              <a:spcAft>
                <a:spcPts val="0"/>
              </a:spcAft>
              <a:buClr>
                <a:schemeClr val="dk1"/>
              </a:buClr>
              <a:buSzPts val="1100"/>
              <a:buFont typeface="Arial"/>
              <a:buNone/>
            </a:pPr>
            <a:r>
              <a:rPr lang="en" sz="3600"/>
              <a:t>Referrals Community Queue (CQ) </a:t>
            </a:r>
            <a:endParaRPr sz="3600"/>
          </a:p>
          <a:p>
            <a:pPr marL="0" lvl="0" indent="0" algn="ctr" rtl="0">
              <a:spcBef>
                <a:spcPts val="0"/>
              </a:spcBef>
              <a:spcAft>
                <a:spcPts val="0"/>
              </a:spcAft>
              <a:buNone/>
            </a:pPr>
            <a:endParaRPr/>
          </a:p>
        </p:txBody>
      </p:sp>
      <p:sp>
        <p:nvSpPr>
          <p:cNvPr id="275" name="Google Shape;275;p40"/>
          <p:cNvSpPr txBox="1">
            <a:spLocks noGrp="1"/>
          </p:cNvSpPr>
          <p:nvPr>
            <p:ph type="body" idx="1"/>
          </p:nvPr>
        </p:nvSpPr>
        <p:spPr>
          <a:xfrm>
            <a:off x="457200" y="1144124"/>
            <a:ext cx="8229600" cy="9330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SzPts val="1800"/>
              <a:buChar char="•"/>
            </a:pPr>
            <a:r>
              <a:rPr lang="en" sz="1800"/>
              <a:t>If the client meet the criteria for priority status, click the “Refer Directly to the Community Queue” button.</a:t>
            </a:r>
            <a:endParaRPr sz="1800"/>
          </a:p>
          <a:p>
            <a:pPr marL="457200" lvl="0" indent="-342900" algn="l" rtl="0">
              <a:spcBef>
                <a:spcPts val="0"/>
              </a:spcBef>
              <a:spcAft>
                <a:spcPts val="0"/>
              </a:spcAft>
              <a:buSzPts val="1800"/>
              <a:buChar char="•"/>
            </a:pPr>
            <a:r>
              <a:rPr lang="en" sz="1800"/>
              <a:t>Enter a note if needed</a:t>
            </a:r>
            <a:endParaRPr sz="1800"/>
          </a:p>
        </p:txBody>
      </p:sp>
      <p:pic>
        <p:nvPicPr>
          <p:cNvPr id="276" name="Google Shape;276;p40"/>
          <p:cNvPicPr preferRelativeResize="0"/>
          <p:nvPr/>
        </p:nvPicPr>
        <p:blipFill>
          <a:blip r:embed="rId3">
            <a:alphaModFix/>
          </a:blip>
          <a:stretch>
            <a:fillRect/>
          </a:stretch>
        </p:blipFill>
        <p:spPr>
          <a:xfrm>
            <a:off x="698125" y="2077125"/>
            <a:ext cx="7592677" cy="2467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r>
              <a:rPr lang="en" sz="3600"/>
              <a:t>ONE System Alerts for Priority Clients</a:t>
            </a:r>
            <a:endParaRPr sz="3600"/>
          </a:p>
        </p:txBody>
      </p:sp>
      <p:sp>
        <p:nvSpPr>
          <p:cNvPr id="282" name="Google Shape;282;p41"/>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Font typeface="Proxima Nova"/>
              <a:buChar char="•"/>
            </a:pPr>
            <a:r>
              <a:rPr lang="en" sz="1800">
                <a:solidFill>
                  <a:srgbClr val="990000"/>
                </a:solidFill>
              </a:rPr>
              <a:t>System wide alerts are set for clients with priority status</a:t>
            </a:r>
            <a:endParaRPr sz="1800">
              <a:solidFill>
                <a:srgbClr val="990000"/>
              </a:solidFill>
            </a:endParaRPr>
          </a:p>
          <a:p>
            <a:pPr marL="0" lvl="0" indent="0" algn="l" rtl="0">
              <a:spcBef>
                <a:spcPts val="1000"/>
              </a:spcBef>
              <a:spcAft>
                <a:spcPts val="0"/>
              </a:spcAft>
              <a:buNone/>
            </a:pPr>
            <a:r>
              <a:rPr lang="en" sz="1800">
                <a:solidFill>
                  <a:srgbClr val="990000"/>
                </a:solidFill>
              </a:rPr>
              <a:t>“</a:t>
            </a:r>
            <a:r>
              <a:rPr lang="en" sz="1800" i="1">
                <a:solidFill>
                  <a:srgbClr val="990000"/>
                </a:solidFill>
              </a:rPr>
              <a:t>This individual has engaged the Department of Homelessness and Supportive Housing’s Adult Coordinated Entry and is identified as Priority Status, which means this adult could be eligible for permanent supportive housing. .  If you encounter or know how to contact this person, please immediately call ECS-ACES, the Adult Coordinated Entry program provider at 415-487-3300 ext 7000.”</a:t>
            </a:r>
            <a:endParaRPr sz="1800" i="1">
              <a:solidFill>
                <a:srgbClr val="990000"/>
              </a:solidFill>
            </a:endParaRPr>
          </a:p>
          <a:p>
            <a:pPr marL="0" lvl="0" indent="0" algn="l" rtl="0">
              <a:spcBef>
                <a:spcPts val="1000"/>
              </a:spcBef>
              <a:spcAft>
                <a:spcPts val="0"/>
              </a:spcAft>
              <a:buClr>
                <a:schemeClr val="dk1"/>
              </a:buClr>
              <a:buSzPts val="1100"/>
              <a:buFont typeface="Arial"/>
              <a:buNone/>
            </a:pPr>
            <a:endParaRPr sz="1800">
              <a:solidFill>
                <a:srgbClr val="990000"/>
              </a:solidFill>
            </a:endParaRPr>
          </a:p>
          <a:p>
            <a:pPr marL="0" lvl="0" indent="0" algn="l" rtl="0">
              <a:spcBef>
                <a:spcPts val="1000"/>
              </a:spcBef>
              <a:spcAft>
                <a:spcPts val="1000"/>
              </a:spcAft>
              <a:buNone/>
            </a:pPr>
            <a:endParaRPr sz="1800">
              <a:solidFill>
                <a:srgbClr val="99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a:solidFill>
                  <a:srgbClr val="678594"/>
                </a:solidFill>
              </a:rPr>
              <a:t>What Happens Next</a:t>
            </a:r>
            <a:endParaRPr sz="3600">
              <a:solidFill>
                <a:srgbClr val="678594"/>
              </a:solidFill>
            </a:endParaRPr>
          </a:p>
        </p:txBody>
      </p:sp>
      <p:sp>
        <p:nvSpPr>
          <p:cNvPr id="288" name="Google Shape;288;p42"/>
          <p:cNvSpPr txBox="1">
            <a:spLocks noGrp="1"/>
          </p:cNvSpPr>
          <p:nvPr>
            <p:ph type="body" idx="1"/>
          </p:nvPr>
        </p:nvSpPr>
        <p:spPr>
          <a:xfrm>
            <a:off x="682826" y="2845878"/>
            <a:ext cx="7772700" cy="1058700"/>
          </a:xfrm>
          <a:prstGeom prst="rect">
            <a:avLst/>
          </a:prstGeom>
        </p:spPr>
        <p:txBody>
          <a:bodyPr spcFirstLastPara="1" wrap="square" lIns="57150" tIns="57150" rIns="57150" bIns="57150" anchor="t" anchorCtr="0">
            <a:noAutofit/>
          </a:bodyPr>
          <a:lstStyle/>
          <a:p>
            <a:pPr marL="0" lvl="0" indent="0" algn="ctr" rtl="0">
              <a:spcBef>
                <a:spcPts val="0"/>
              </a:spcBef>
              <a:spcAft>
                <a:spcPts val="10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a:t>What Happens Next </a:t>
            </a:r>
            <a:endParaRPr sz="3600"/>
          </a:p>
        </p:txBody>
      </p:sp>
      <p:sp>
        <p:nvSpPr>
          <p:cNvPr id="294" name="Google Shape;294;p43"/>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457200" lvl="0" indent="-342900" algn="l" rtl="0">
              <a:spcBef>
                <a:spcPts val="0"/>
              </a:spcBef>
              <a:spcAft>
                <a:spcPts val="0"/>
              </a:spcAft>
              <a:buClr>
                <a:srgbClr val="990000"/>
              </a:buClr>
              <a:buSzPts val="1800"/>
              <a:buChar char="•"/>
            </a:pPr>
            <a:r>
              <a:rPr lang="en" sz="1800">
                <a:solidFill>
                  <a:srgbClr val="990000"/>
                </a:solidFill>
              </a:rPr>
              <a:t>Client who have priority status are referred to the CQ</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Housing Navigator is assigned to work with the client</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Housing providers post open housing resources</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Navigators matches eligible clients to available housing resources </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Housing provider manages the status of the referral in ONE</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Pending I/P</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Accepts the referral (enrolls into the program)</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Deny the referral </a:t>
            </a:r>
            <a:endParaRPr sz="1800">
              <a:solidFill>
                <a:srgbClr val="990000"/>
              </a:solidFill>
            </a:endParaRPr>
          </a:p>
          <a:p>
            <a:pPr marL="0" lvl="0" indent="0" algn="l" rtl="0">
              <a:spcBef>
                <a:spcPts val="1000"/>
              </a:spcBef>
              <a:spcAft>
                <a:spcPts val="1000"/>
              </a:spcAft>
              <a:buNone/>
            </a:pPr>
            <a:endParaRPr sz="1800">
              <a:solidFill>
                <a:srgbClr val="99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a:t>Complaints/Grievances</a:t>
            </a:r>
            <a:endParaRPr sz="3600"/>
          </a:p>
        </p:txBody>
      </p:sp>
      <p:sp>
        <p:nvSpPr>
          <p:cNvPr id="300" name="Google Shape;300;p44"/>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0" lvl="0" indent="0" algn="l" rtl="0">
              <a:spcBef>
                <a:spcPts val="0"/>
              </a:spcBef>
              <a:spcAft>
                <a:spcPts val="0"/>
              </a:spcAft>
              <a:buNone/>
            </a:pPr>
            <a:r>
              <a:rPr lang="en" sz="1800">
                <a:solidFill>
                  <a:schemeClr val="lt2"/>
                </a:solidFill>
              </a:rPr>
              <a:t>    For complaints about CE:</a:t>
            </a:r>
            <a:endParaRPr sz="1800">
              <a:solidFill>
                <a:schemeClr val="lt2"/>
              </a:solidFill>
            </a:endParaRPr>
          </a:p>
          <a:p>
            <a:pPr marL="457200" lvl="0" indent="-342900" algn="l" rtl="0">
              <a:spcBef>
                <a:spcPts val="1000"/>
              </a:spcBef>
              <a:spcAft>
                <a:spcPts val="0"/>
              </a:spcAft>
              <a:buSzPts val="1800"/>
              <a:buFont typeface="Proxima Nova"/>
              <a:buChar char="•"/>
            </a:pPr>
            <a:r>
              <a:rPr lang="en" sz="1800">
                <a:solidFill>
                  <a:schemeClr val="lt2"/>
                </a:solidFill>
              </a:rPr>
              <a:t>Staff can contact Megan Owens, Coordinated Entry Manager, San Francisco Department of Homelessness and Supportive Housing</a:t>
            </a:r>
            <a:endParaRPr sz="1800">
              <a:solidFill>
                <a:schemeClr val="lt2"/>
              </a:solidFill>
            </a:endParaRPr>
          </a:p>
          <a:p>
            <a:pPr marL="914400" lvl="1" indent="-342900" algn="l" rtl="0">
              <a:spcBef>
                <a:spcPts val="0"/>
              </a:spcBef>
              <a:spcAft>
                <a:spcPts val="0"/>
              </a:spcAft>
              <a:buSzPts val="1800"/>
              <a:buFont typeface="Proxima Nova"/>
              <a:buChar char="▪"/>
            </a:pPr>
            <a:r>
              <a:rPr lang="en" sz="1800">
                <a:solidFill>
                  <a:schemeClr val="lt2"/>
                </a:solidFill>
              </a:rPr>
              <a:t>Megan.owens@sfgov.org</a:t>
            </a:r>
            <a:endParaRPr sz="1800">
              <a:solidFill>
                <a:schemeClr val="lt2"/>
              </a:solidFill>
            </a:endParaRPr>
          </a:p>
          <a:p>
            <a:pPr marL="457200" lvl="0" indent="-342900" algn="l" rtl="0">
              <a:spcBef>
                <a:spcPts val="0"/>
              </a:spcBef>
              <a:spcAft>
                <a:spcPts val="0"/>
              </a:spcAft>
              <a:buSzPts val="1800"/>
              <a:buFont typeface="Proxima Nova"/>
              <a:buChar char="•"/>
            </a:pPr>
            <a:r>
              <a:rPr lang="en" sz="1800">
                <a:solidFill>
                  <a:schemeClr val="lt2"/>
                </a:solidFill>
              </a:rPr>
              <a:t>Clients can file a grievance with Episcopal Community Services </a:t>
            </a:r>
            <a:endParaRPr sz="1800">
              <a:solidFill>
                <a:schemeClr val="lt2"/>
              </a:solidFill>
            </a:endParaRPr>
          </a:p>
          <a:p>
            <a:pPr marL="914400" lvl="1" indent="-342900" algn="l" rtl="0">
              <a:spcBef>
                <a:spcPts val="0"/>
              </a:spcBef>
              <a:spcAft>
                <a:spcPts val="0"/>
              </a:spcAft>
              <a:buSzPts val="1800"/>
              <a:buFont typeface="Proxima Nova"/>
              <a:buChar char="▪"/>
            </a:pPr>
            <a:r>
              <a:rPr lang="en" sz="1800">
                <a:solidFill>
                  <a:schemeClr val="lt2"/>
                </a:solidFill>
              </a:rPr>
              <a:t>ECS’s main office for the AP is 123 10th Street, San Francisco, CA 94103</a:t>
            </a:r>
            <a:endParaRPr sz="1800">
              <a:solidFill>
                <a:schemeClr val="lt2"/>
              </a:solidFill>
            </a:endParaRPr>
          </a:p>
          <a:p>
            <a:pPr marL="914400" lvl="1" indent="-342900" algn="l" rtl="0">
              <a:spcBef>
                <a:spcPts val="0"/>
              </a:spcBef>
              <a:spcAft>
                <a:spcPts val="0"/>
              </a:spcAft>
              <a:buSzPts val="1800"/>
              <a:buFont typeface="Proxima Nova"/>
              <a:buChar char="▪"/>
            </a:pPr>
            <a:r>
              <a:rPr lang="en" sz="1800">
                <a:solidFill>
                  <a:schemeClr val="lt2"/>
                </a:solidFill>
              </a:rPr>
              <a:t>Phone number: (415) 487-3300 ext 7000</a:t>
            </a:r>
            <a:endParaRPr sz="1800">
              <a:solidFill>
                <a:schemeClr val="lt2"/>
              </a:solidFill>
            </a:endParaRPr>
          </a:p>
          <a:p>
            <a:pPr marL="0" lvl="0" indent="0" algn="l" rtl="0">
              <a:spcBef>
                <a:spcPts val="1000"/>
              </a:spcBef>
              <a:spcAft>
                <a:spcPts val="1000"/>
              </a:spcAft>
              <a:buNone/>
            </a:pP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0" lvl="0" indent="0" algn="l" rtl="0">
              <a:lnSpc>
                <a:spcPct val="100000"/>
              </a:lnSpc>
              <a:spcBef>
                <a:spcPts val="1000"/>
              </a:spcBef>
              <a:spcAft>
                <a:spcPts val="0"/>
              </a:spcAft>
              <a:buNone/>
            </a:pPr>
            <a:endParaRPr b="1">
              <a:solidFill>
                <a:srgbClr val="3C78D8"/>
              </a:solidFill>
            </a:endParaRPr>
          </a:p>
          <a:p>
            <a:pPr marL="914400" lvl="0" indent="-342900" algn="l" rtl="0">
              <a:lnSpc>
                <a:spcPct val="100000"/>
              </a:lnSpc>
              <a:spcBef>
                <a:spcPts val="1000"/>
              </a:spcBef>
              <a:spcAft>
                <a:spcPts val="0"/>
              </a:spcAft>
              <a:buClr>
                <a:schemeClr val="dk1"/>
              </a:buClr>
              <a:buSzPts val="1800"/>
              <a:buChar char="●"/>
            </a:pPr>
            <a:r>
              <a:rPr lang="en" sz="1800">
                <a:solidFill>
                  <a:srgbClr val="990000"/>
                </a:solidFill>
              </a:rPr>
              <a:t>Supplemental training materials and “How to Guides” </a:t>
            </a:r>
            <a:r>
              <a:rPr lang="en" u="sng">
                <a:solidFill>
                  <a:srgbClr val="0563C1"/>
                </a:solidFill>
                <a:hlinkClick r:id="rId3"/>
              </a:rPr>
              <a:t>https://onesf.clarityhs.help/hc/en-us/articles/360015482654-Coordinated-Entry-Training-Materials-</a:t>
            </a:r>
            <a:r>
              <a:rPr lang="en">
                <a:solidFill>
                  <a:srgbClr val="0563C1"/>
                </a:solidFill>
              </a:rPr>
              <a:t>  </a:t>
            </a:r>
            <a:endParaRPr>
              <a:solidFill>
                <a:schemeClr val="dk1"/>
              </a:solidFill>
            </a:endParaRPr>
          </a:p>
          <a:p>
            <a:pPr marL="914400" lvl="0" indent="-342900" algn="l" rtl="0">
              <a:lnSpc>
                <a:spcPct val="100000"/>
              </a:lnSpc>
              <a:spcBef>
                <a:spcPts val="1000"/>
              </a:spcBef>
              <a:spcAft>
                <a:spcPts val="0"/>
              </a:spcAft>
              <a:buClr>
                <a:schemeClr val="dk1"/>
              </a:buClr>
              <a:buSzPts val="1800"/>
              <a:buChar char="●"/>
            </a:pPr>
            <a:r>
              <a:rPr lang="en" sz="1800">
                <a:solidFill>
                  <a:srgbClr val="990000"/>
                </a:solidFill>
              </a:rPr>
              <a:t>Don’t forget the Helpdesk! </a:t>
            </a:r>
            <a:r>
              <a:rPr lang="en" u="sng">
                <a:solidFill>
                  <a:srgbClr val="0563C1"/>
                </a:solidFill>
                <a:hlinkClick r:id="rId4"/>
              </a:rPr>
              <a:t>onesf@bitfocus.com</a:t>
            </a:r>
            <a:r>
              <a:rPr lang="en">
                <a:solidFill>
                  <a:schemeClr val="dk1"/>
                </a:solidFill>
              </a:rPr>
              <a:t> </a:t>
            </a:r>
            <a:r>
              <a:rPr lang="en" sz="1800">
                <a:solidFill>
                  <a:srgbClr val="990000"/>
                </a:solidFill>
              </a:rPr>
              <a:t>or 415.429.4211</a:t>
            </a:r>
            <a:endParaRPr sz="1800">
              <a:solidFill>
                <a:srgbClr val="990000"/>
              </a:solidFill>
            </a:endParaRPr>
          </a:p>
          <a:p>
            <a:pPr marL="0" lvl="0" indent="0" algn="l" rtl="0">
              <a:lnSpc>
                <a:spcPct val="100000"/>
              </a:lnSpc>
              <a:spcBef>
                <a:spcPts val="1000"/>
              </a:spcBef>
              <a:spcAft>
                <a:spcPts val="1000"/>
              </a:spcAft>
              <a:buNone/>
            </a:pPr>
            <a:endParaRPr>
              <a:solidFill>
                <a:schemeClr val="dk1"/>
              </a:solidFill>
            </a:endParaRPr>
          </a:p>
        </p:txBody>
      </p:sp>
      <p:sp>
        <p:nvSpPr>
          <p:cNvPr id="306" name="Google Shape;306;p45"/>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r>
              <a:rPr lang="en" sz="3600"/>
              <a:t>Need More Help?</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p:nvPr/>
        </p:nvSpPr>
        <p:spPr>
          <a:xfrm>
            <a:off x="0" y="176825"/>
            <a:ext cx="9083700" cy="94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678594"/>
                </a:solidFill>
                <a:latin typeface="Proxima Nova"/>
                <a:ea typeface="Proxima Nova"/>
                <a:cs typeface="Proxima Nova"/>
                <a:sym typeface="Proxima Nova"/>
              </a:rPr>
              <a:t>Logging into the Training Site</a:t>
            </a:r>
            <a:endParaRPr sz="3600" b="1">
              <a:solidFill>
                <a:srgbClr val="678594"/>
              </a:solidFill>
              <a:latin typeface="Proxima Nova"/>
              <a:ea typeface="Proxima Nova"/>
              <a:cs typeface="Proxima Nova"/>
              <a:sym typeface="Proxima Nova"/>
            </a:endParaRPr>
          </a:p>
        </p:txBody>
      </p:sp>
      <p:sp>
        <p:nvSpPr>
          <p:cNvPr id="101" name="Google Shape;101;p19"/>
          <p:cNvSpPr txBox="1"/>
          <p:nvPr/>
        </p:nvSpPr>
        <p:spPr>
          <a:xfrm>
            <a:off x="1388175" y="1347975"/>
            <a:ext cx="5965200" cy="3000000"/>
          </a:xfrm>
          <a:prstGeom prst="rect">
            <a:avLst/>
          </a:prstGeom>
          <a:noFill/>
          <a:ln>
            <a:noFill/>
          </a:ln>
        </p:spPr>
        <p:txBody>
          <a:bodyPr spcFirstLastPara="1" wrap="square" lIns="91425" tIns="91425" rIns="91425" bIns="91425" anchor="t" anchorCtr="0">
            <a:noAutofit/>
          </a:bodyPr>
          <a:lstStyle/>
          <a:p>
            <a:pPr marL="457200" lvl="0" indent="-419100" algn="l" rtl="0">
              <a:spcBef>
                <a:spcPts val="1100"/>
              </a:spcBef>
              <a:spcAft>
                <a:spcPts val="0"/>
              </a:spcAft>
              <a:buClr>
                <a:schemeClr val="lt2"/>
              </a:buClr>
              <a:buSzPts val="3000"/>
              <a:buChar char="•"/>
            </a:pPr>
            <a:r>
              <a:rPr lang="en" sz="3000">
                <a:solidFill>
                  <a:schemeClr val="accent3"/>
                </a:solidFill>
                <a:latin typeface="Proxima Nova"/>
                <a:ea typeface="Proxima Nova"/>
                <a:cs typeface="Proxima Nova"/>
                <a:sym typeface="Proxima Nova"/>
              </a:rPr>
              <a:t>URL: </a:t>
            </a:r>
            <a:r>
              <a:rPr lang="en" sz="3000">
                <a:solidFill>
                  <a:srgbClr val="1155CC"/>
                </a:solidFill>
                <a:latin typeface="Proxima Nova"/>
                <a:ea typeface="Proxima Nova"/>
                <a:cs typeface="Proxima Nova"/>
                <a:sym typeface="Proxima Nova"/>
              </a:rPr>
              <a:t>onesf-train.clarityhs.com</a:t>
            </a:r>
            <a:endParaRPr sz="3000">
              <a:solidFill>
                <a:srgbClr val="1155CC"/>
              </a:solidFill>
              <a:latin typeface="Proxima Nova"/>
              <a:ea typeface="Proxima Nova"/>
              <a:cs typeface="Proxima Nova"/>
              <a:sym typeface="Proxima Nova"/>
            </a:endParaRPr>
          </a:p>
          <a:p>
            <a:pPr marL="457200" lvl="0" indent="-419100" algn="l" rtl="0">
              <a:spcBef>
                <a:spcPts val="0"/>
              </a:spcBef>
              <a:spcAft>
                <a:spcPts val="0"/>
              </a:spcAft>
              <a:buClr>
                <a:schemeClr val="lt2"/>
              </a:buClr>
              <a:buSzPts val="3000"/>
              <a:buChar char="•"/>
            </a:pPr>
            <a:r>
              <a:rPr lang="en" sz="3000">
                <a:solidFill>
                  <a:schemeClr val="accent3"/>
                </a:solidFill>
                <a:latin typeface="Proxima Nova"/>
                <a:ea typeface="Proxima Nova"/>
                <a:cs typeface="Proxima Nova"/>
                <a:sym typeface="Proxima Nova"/>
              </a:rPr>
              <a:t>Username:</a:t>
            </a:r>
            <a:r>
              <a:rPr lang="en" sz="3000">
                <a:solidFill>
                  <a:srgbClr val="38761D"/>
                </a:solidFill>
                <a:latin typeface="Proxima Nova"/>
                <a:ea typeface="Proxima Nova"/>
                <a:cs typeface="Proxima Nova"/>
                <a:sym typeface="Proxima Nova"/>
              </a:rPr>
              <a:t>Train#</a:t>
            </a:r>
            <a:endParaRPr sz="3000">
              <a:solidFill>
                <a:srgbClr val="38761D"/>
              </a:solidFill>
              <a:latin typeface="Proxima Nova"/>
              <a:ea typeface="Proxima Nova"/>
              <a:cs typeface="Proxima Nova"/>
              <a:sym typeface="Proxima Nova"/>
            </a:endParaRPr>
          </a:p>
          <a:p>
            <a:pPr marL="914400" lvl="1" indent="-342900" algn="l" rtl="0">
              <a:spcBef>
                <a:spcPts val="0"/>
              </a:spcBef>
              <a:spcAft>
                <a:spcPts val="0"/>
              </a:spcAft>
              <a:buClr>
                <a:srgbClr val="000000"/>
              </a:buClr>
              <a:buSzPts val="1800"/>
              <a:buFont typeface="Noto Sans Symbols"/>
              <a:buChar char="▪"/>
            </a:pPr>
            <a:r>
              <a:rPr lang="en" sz="1800">
                <a:latin typeface="Proxima Nova"/>
                <a:ea typeface="Proxima Nova"/>
                <a:cs typeface="Proxima Nova"/>
                <a:sym typeface="Proxima Nova"/>
              </a:rPr>
              <a:t># = the number assigned during the count off (15-35)</a:t>
            </a:r>
            <a:endParaRPr sz="1800">
              <a:latin typeface="Proxima Nova"/>
              <a:ea typeface="Proxima Nova"/>
              <a:cs typeface="Proxima Nova"/>
              <a:sym typeface="Proxima Nova"/>
            </a:endParaRPr>
          </a:p>
          <a:p>
            <a:pPr marL="457200" lvl="0" indent="-419100" algn="l" rtl="0">
              <a:spcBef>
                <a:spcPts val="0"/>
              </a:spcBef>
              <a:spcAft>
                <a:spcPts val="0"/>
              </a:spcAft>
              <a:buClr>
                <a:schemeClr val="lt2"/>
              </a:buClr>
              <a:buSzPts val="3000"/>
              <a:buChar char="•"/>
            </a:pPr>
            <a:r>
              <a:rPr lang="en" sz="3000">
                <a:solidFill>
                  <a:schemeClr val="accent3"/>
                </a:solidFill>
                <a:latin typeface="Proxima Nova"/>
                <a:ea typeface="Proxima Nova"/>
                <a:cs typeface="Proxima Nova"/>
                <a:sym typeface="Proxima Nova"/>
              </a:rPr>
              <a:t>Password: </a:t>
            </a:r>
            <a:r>
              <a:rPr lang="en" sz="3000">
                <a:solidFill>
                  <a:srgbClr val="990000"/>
                </a:solidFill>
                <a:latin typeface="Proxima Nova"/>
                <a:ea typeface="Proxima Nova"/>
                <a:cs typeface="Proxima Nova"/>
                <a:sym typeface="Proxima Nova"/>
              </a:rPr>
              <a:t>GoGi@nt5</a:t>
            </a:r>
            <a:endParaRPr sz="3000">
              <a:solidFill>
                <a:srgbClr val="99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6"/>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sz="3600" dirty="0">
                <a:solidFill>
                  <a:srgbClr val="678594"/>
                </a:solidFill>
              </a:rPr>
              <a:t>Questions?</a:t>
            </a:r>
            <a:endParaRPr sz="3600" dirty="0">
              <a:solidFill>
                <a:srgbClr val="678594"/>
              </a:solidFill>
            </a:endParaRPr>
          </a:p>
        </p:txBody>
      </p:sp>
      <p:sp>
        <p:nvSpPr>
          <p:cNvPr id="312" name="Google Shape;312;p46"/>
          <p:cNvSpPr txBox="1">
            <a:spLocks noGrp="1"/>
          </p:cNvSpPr>
          <p:nvPr>
            <p:ph type="body" idx="1"/>
          </p:nvPr>
        </p:nvSpPr>
        <p:spPr>
          <a:xfrm>
            <a:off x="682826" y="2845878"/>
            <a:ext cx="7772700" cy="1058700"/>
          </a:xfrm>
          <a:prstGeom prst="rect">
            <a:avLst/>
          </a:prstGeom>
        </p:spPr>
        <p:txBody>
          <a:bodyPr spcFirstLastPara="1" wrap="square" lIns="57150" tIns="57150" rIns="57150" bIns="57150" anchor="t" anchorCtr="0">
            <a:noAutofit/>
          </a:bodyPr>
          <a:lstStyle/>
          <a:p>
            <a:pPr marL="0" lvl="0" indent="0" algn="ctr" rtl="0">
              <a:spcBef>
                <a:spcPts val="0"/>
              </a:spcBef>
              <a:spcAft>
                <a:spcPts val="10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20"/>
          <p:cNvGrpSpPr/>
          <p:nvPr/>
        </p:nvGrpSpPr>
        <p:grpSpPr>
          <a:xfrm>
            <a:off x="466173" y="1851975"/>
            <a:ext cx="2108846" cy="1735479"/>
            <a:chOff x="466173" y="1851975"/>
            <a:chExt cx="2108846" cy="1735479"/>
          </a:xfrm>
        </p:grpSpPr>
        <p:sp>
          <p:nvSpPr>
            <p:cNvPr id="107" name="Google Shape;107;p20"/>
            <p:cNvSpPr/>
            <p:nvPr/>
          </p:nvSpPr>
          <p:spPr>
            <a:xfrm>
              <a:off x="902781" y="3080265"/>
              <a:ext cx="1534500" cy="133500"/>
            </a:xfrm>
            <a:prstGeom prst="rect">
              <a:avLst/>
            </a:prstGeom>
            <a:solidFill>
              <a:srgbClr val="375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 name="Google Shape;108;p20"/>
            <p:cNvSpPr txBox="1"/>
            <p:nvPr/>
          </p:nvSpPr>
          <p:spPr>
            <a:xfrm>
              <a:off x="466173" y="3216054"/>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200" b="1">
                <a:latin typeface="Roboto"/>
                <a:ea typeface="Roboto"/>
                <a:cs typeface="Roboto"/>
                <a:sym typeface="Roboto"/>
              </a:endParaRPr>
            </a:p>
          </p:txBody>
        </p:sp>
        <p:grpSp>
          <p:nvGrpSpPr>
            <p:cNvPr id="109" name="Google Shape;109;p20"/>
            <p:cNvGrpSpPr/>
            <p:nvPr/>
          </p:nvGrpSpPr>
          <p:grpSpPr>
            <a:xfrm>
              <a:off x="851208" y="2800855"/>
              <a:ext cx="92400" cy="411825"/>
              <a:chOff x="845575" y="2563700"/>
              <a:chExt cx="92400" cy="411825"/>
            </a:xfrm>
          </p:grpSpPr>
          <p:cxnSp>
            <p:nvCxnSpPr>
              <p:cNvPr id="110" name="Google Shape;110;p2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1" name="Google Shape;111;p2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20"/>
            <p:cNvSpPr txBox="1"/>
            <p:nvPr/>
          </p:nvSpPr>
          <p:spPr>
            <a:xfrm>
              <a:off x="793320" y="1851975"/>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rgbClr val="990000"/>
                  </a:solidFill>
                  <a:latin typeface="Roboto"/>
                  <a:ea typeface="Roboto"/>
                  <a:cs typeface="Roboto"/>
                  <a:sym typeface="Roboto"/>
                </a:rPr>
                <a:t>Client Engagement </a:t>
              </a:r>
              <a:endParaRPr sz="800" b="1">
                <a:solidFill>
                  <a:srgbClr val="99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800" b="1">
                <a:solidFill>
                  <a:srgbClr val="990000"/>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 sz="800">
                  <a:solidFill>
                    <a:srgbClr val="990000"/>
                  </a:solidFill>
                  <a:latin typeface="Roboto"/>
                  <a:ea typeface="Roboto"/>
                  <a:cs typeface="Roboto"/>
                  <a:sym typeface="Roboto"/>
                </a:rPr>
                <a:t>Client goes directly to an Access Point or connects with an outreach worker</a:t>
              </a:r>
              <a:r>
                <a:rPr lang="en" sz="800">
                  <a:solidFill>
                    <a:schemeClr val="dk1"/>
                  </a:solidFill>
                  <a:latin typeface="Roboto"/>
                  <a:ea typeface="Roboto"/>
                  <a:cs typeface="Roboto"/>
                  <a:sym typeface="Roboto"/>
                </a:rPr>
                <a:t> </a:t>
              </a:r>
              <a:endParaRPr sz="800" b="1">
                <a:latin typeface="Roboto"/>
                <a:ea typeface="Roboto"/>
                <a:cs typeface="Roboto"/>
                <a:sym typeface="Roboto"/>
              </a:endParaRPr>
            </a:p>
          </p:txBody>
        </p:sp>
      </p:grpSp>
      <p:grpSp>
        <p:nvGrpSpPr>
          <p:cNvPr id="113" name="Google Shape;113;p20"/>
          <p:cNvGrpSpPr/>
          <p:nvPr/>
        </p:nvGrpSpPr>
        <p:grpSpPr>
          <a:xfrm>
            <a:off x="2071705" y="2703387"/>
            <a:ext cx="2033947" cy="1733124"/>
            <a:chOff x="2071705" y="2703387"/>
            <a:chExt cx="2033947" cy="1733124"/>
          </a:xfrm>
        </p:grpSpPr>
        <p:sp>
          <p:nvSpPr>
            <p:cNvPr id="114" name="Google Shape;114;p20"/>
            <p:cNvSpPr/>
            <p:nvPr/>
          </p:nvSpPr>
          <p:spPr>
            <a:xfrm>
              <a:off x="2437281" y="3080265"/>
              <a:ext cx="1534500" cy="133500"/>
            </a:xfrm>
            <a:prstGeom prst="rect">
              <a:avLst/>
            </a:prstGeom>
            <a:solidFill>
              <a:srgbClr val="678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txBox="1"/>
            <p:nvPr/>
          </p:nvSpPr>
          <p:spPr>
            <a:xfrm>
              <a:off x="2323952" y="3492711"/>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rgbClr val="990000"/>
                  </a:solidFill>
                  <a:latin typeface="Roboto"/>
                  <a:ea typeface="Roboto"/>
                  <a:cs typeface="Roboto"/>
                  <a:sym typeface="Roboto"/>
                </a:rPr>
                <a:t>Complete the SFHOT Enrollment</a:t>
              </a:r>
              <a:endParaRPr sz="800" b="1">
                <a:solidFill>
                  <a:srgbClr val="99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800" b="1">
                <a:solidFill>
                  <a:srgbClr val="990000"/>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 sz="800">
                  <a:solidFill>
                    <a:srgbClr val="990000"/>
                  </a:solidFill>
                  <a:latin typeface="Roboto"/>
                  <a:ea typeface="Roboto"/>
                  <a:cs typeface="Roboto"/>
                  <a:sym typeface="Roboto"/>
                </a:rPr>
                <a:t>The SFHOT outreach team completed the PATH or Non-PATH program enrollment in ONE. </a:t>
              </a:r>
              <a:endParaRPr sz="800" b="1">
                <a:solidFill>
                  <a:srgbClr val="990000"/>
                </a:solidFill>
                <a:latin typeface="Roboto"/>
                <a:ea typeface="Roboto"/>
                <a:cs typeface="Roboto"/>
                <a:sym typeface="Roboto"/>
              </a:endParaRPr>
            </a:p>
          </p:txBody>
        </p:sp>
        <p:sp>
          <p:nvSpPr>
            <p:cNvPr id="116" name="Google Shape;116;p20"/>
            <p:cNvSpPr txBox="1"/>
            <p:nvPr/>
          </p:nvSpPr>
          <p:spPr>
            <a:xfrm>
              <a:off x="2071705" y="2703387"/>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200" b="1">
                <a:latin typeface="Roboto"/>
                <a:ea typeface="Roboto"/>
                <a:cs typeface="Roboto"/>
                <a:sym typeface="Roboto"/>
              </a:endParaRPr>
            </a:p>
          </p:txBody>
        </p:sp>
        <p:grpSp>
          <p:nvGrpSpPr>
            <p:cNvPr id="117" name="Google Shape;117;p20"/>
            <p:cNvGrpSpPr/>
            <p:nvPr/>
          </p:nvGrpSpPr>
          <p:grpSpPr>
            <a:xfrm rot="10800000">
              <a:off x="2395183" y="3080258"/>
              <a:ext cx="92400" cy="411825"/>
              <a:chOff x="2070100" y="2563700"/>
              <a:chExt cx="92400" cy="411825"/>
            </a:xfrm>
          </p:grpSpPr>
          <p:cxnSp>
            <p:nvCxnSpPr>
              <p:cNvPr id="118" name="Google Shape;118;p2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9" name="Google Shape;119;p2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 name="Google Shape;120;p20"/>
          <p:cNvGrpSpPr/>
          <p:nvPr/>
        </p:nvGrpSpPr>
        <p:grpSpPr>
          <a:xfrm>
            <a:off x="3642907" y="1851975"/>
            <a:ext cx="2009540" cy="1735468"/>
            <a:chOff x="3642907" y="1851975"/>
            <a:chExt cx="2009540" cy="1735468"/>
          </a:xfrm>
        </p:grpSpPr>
        <p:sp>
          <p:nvSpPr>
            <p:cNvPr id="121" name="Google Shape;121;p20"/>
            <p:cNvSpPr/>
            <p:nvPr/>
          </p:nvSpPr>
          <p:spPr>
            <a:xfrm>
              <a:off x="3971778" y="3080265"/>
              <a:ext cx="1534500" cy="133500"/>
            </a:xfrm>
            <a:prstGeom prst="rect">
              <a:avLst/>
            </a:prstGeom>
            <a:solidFill>
              <a:srgbClr val="375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20"/>
            <p:cNvGrpSpPr/>
            <p:nvPr/>
          </p:nvGrpSpPr>
          <p:grpSpPr>
            <a:xfrm>
              <a:off x="3924544" y="2800855"/>
              <a:ext cx="92400" cy="411825"/>
              <a:chOff x="845575" y="2563700"/>
              <a:chExt cx="92400" cy="411825"/>
            </a:xfrm>
          </p:grpSpPr>
          <p:cxnSp>
            <p:nvCxnSpPr>
              <p:cNvPr id="123" name="Google Shape;123;p2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4" name="Google Shape;124;p2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20"/>
            <p:cNvSpPr txBox="1"/>
            <p:nvPr/>
          </p:nvSpPr>
          <p:spPr>
            <a:xfrm>
              <a:off x="3642907" y="321604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200" b="1">
                <a:latin typeface="Roboto"/>
                <a:ea typeface="Roboto"/>
                <a:cs typeface="Roboto"/>
                <a:sym typeface="Roboto"/>
              </a:endParaRPr>
            </a:p>
          </p:txBody>
        </p:sp>
        <p:sp>
          <p:nvSpPr>
            <p:cNvPr id="126" name="Google Shape;126;p20"/>
            <p:cNvSpPr txBox="1"/>
            <p:nvPr/>
          </p:nvSpPr>
          <p:spPr>
            <a:xfrm>
              <a:off x="3870747" y="1851975"/>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rgbClr val="990000"/>
                  </a:solidFill>
                  <a:latin typeface="Roboto"/>
                  <a:ea typeface="Roboto"/>
                  <a:cs typeface="Roboto"/>
                  <a:sym typeface="Roboto"/>
                </a:rPr>
                <a:t>Complete the Coordinated Entry Enrollment  </a:t>
              </a:r>
              <a:endParaRPr sz="800" b="1">
                <a:solidFill>
                  <a:srgbClr val="99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800" b="1">
                <a:solidFill>
                  <a:srgbClr val="99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800">
                  <a:solidFill>
                    <a:srgbClr val="990000"/>
                  </a:solidFill>
                  <a:latin typeface="Roboto"/>
                  <a:ea typeface="Roboto"/>
                  <a:cs typeface="Roboto"/>
                  <a:sym typeface="Roboto"/>
                </a:rPr>
                <a:t>If the client is experiencing homelessness and in SF, complete the Coordinated Entry Enrollment in ONE.</a:t>
              </a:r>
              <a:endParaRPr sz="800" b="1">
                <a:solidFill>
                  <a:srgbClr val="990000"/>
                </a:solidFill>
                <a:latin typeface="Roboto"/>
                <a:ea typeface="Roboto"/>
                <a:cs typeface="Roboto"/>
                <a:sym typeface="Roboto"/>
              </a:endParaRPr>
            </a:p>
            <a:p>
              <a:pPr marL="0" lvl="0" indent="0" algn="l" rtl="0">
                <a:spcBef>
                  <a:spcPts val="1600"/>
                </a:spcBef>
                <a:spcAft>
                  <a:spcPts val="1600"/>
                </a:spcAft>
                <a:buNone/>
              </a:pPr>
              <a:endParaRPr sz="800" b="1">
                <a:latin typeface="Roboto"/>
                <a:ea typeface="Roboto"/>
                <a:cs typeface="Roboto"/>
                <a:sym typeface="Roboto"/>
              </a:endParaRPr>
            </a:p>
          </p:txBody>
        </p:sp>
      </p:grpSp>
      <p:grpSp>
        <p:nvGrpSpPr>
          <p:cNvPr id="127" name="Google Shape;127;p20"/>
          <p:cNvGrpSpPr/>
          <p:nvPr/>
        </p:nvGrpSpPr>
        <p:grpSpPr>
          <a:xfrm>
            <a:off x="5131289" y="2703387"/>
            <a:ext cx="2020859" cy="1733124"/>
            <a:chOff x="5131289" y="2703387"/>
            <a:chExt cx="2020859" cy="1733124"/>
          </a:xfrm>
        </p:grpSpPr>
        <p:sp>
          <p:nvSpPr>
            <p:cNvPr id="128" name="Google Shape;128;p20"/>
            <p:cNvSpPr/>
            <p:nvPr/>
          </p:nvSpPr>
          <p:spPr>
            <a:xfrm>
              <a:off x="5506276" y="3080265"/>
              <a:ext cx="1534500" cy="133500"/>
            </a:xfrm>
            <a:prstGeom prst="rect">
              <a:avLst/>
            </a:prstGeom>
            <a:solidFill>
              <a:srgbClr val="678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0"/>
            <p:cNvGrpSpPr/>
            <p:nvPr/>
          </p:nvGrpSpPr>
          <p:grpSpPr>
            <a:xfrm rot="10800000">
              <a:off x="5455515" y="3080258"/>
              <a:ext cx="92400" cy="411825"/>
              <a:chOff x="2070100" y="2563700"/>
              <a:chExt cx="92400" cy="411825"/>
            </a:xfrm>
          </p:grpSpPr>
          <p:cxnSp>
            <p:nvCxnSpPr>
              <p:cNvPr id="130" name="Google Shape;130;p2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1" name="Google Shape;131;p2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20"/>
            <p:cNvSpPr txBox="1"/>
            <p:nvPr/>
          </p:nvSpPr>
          <p:spPr>
            <a:xfrm>
              <a:off x="5131289" y="2703387"/>
              <a:ext cx="745800" cy="37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b="1">
                <a:latin typeface="Roboto"/>
                <a:ea typeface="Roboto"/>
                <a:cs typeface="Roboto"/>
                <a:sym typeface="Roboto"/>
              </a:endParaRPr>
            </a:p>
          </p:txBody>
        </p:sp>
        <p:sp>
          <p:nvSpPr>
            <p:cNvPr id="133" name="Google Shape;133;p20"/>
            <p:cNvSpPr txBox="1"/>
            <p:nvPr/>
          </p:nvSpPr>
          <p:spPr>
            <a:xfrm>
              <a:off x="5370448" y="3492711"/>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rgbClr val="990000"/>
                  </a:solidFill>
                  <a:latin typeface="Roboto"/>
                  <a:ea typeface="Roboto"/>
                  <a:cs typeface="Roboto"/>
                  <a:sym typeface="Roboto"/>
                </a:rPr>
                <a:t>Problem Solving </a:t>
              </a:r>
              <a:endParaRPr sz="800" b="1">
                <a:solidFill>
                  <a:srgbClr val="99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8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800">
                  <a:solidFill>
                    <a:srgbClr val="990000"/>
                  </a:solidFill>
                  <a:latin typeface="Roboto"/>
                  <a:ea typeface="Roboto"/>
                  <a:cs typeface="Roboto"/>
                  <a:sym typeface="Roboto"/>
                </a:rPr>
                <a:t>Problem solving is always the first attempt to resolve someone's housing crisis</a:t>
              </a:r>
              <a:endParaRPr sz="800" b="1">
                <a:solidFill>
                  <a:srgbClr val="990000"/>
                </a:solidFill>
                <a:latin typeface="Roboto"/>
                <a:ea typeface="Roboto"/>
                <a:cs typeface="Roboto"/>
                <a:sym typeface="Roboto"/>
              </a:endParaRPr>
            </a:p>
          </p:txBody>
        </p:sp>
      </p:grpSp>
      <p:grpSp>
        <p:nvGrpSpPr>
          <p:cNvPr id="134" name="Google Shape;134;p20"/>
          <p:cNvGrpSpPr/>
          <p:nvPr/>
        </p:nvGrpSpPr>
        <p:grpSpPr>
          <a:xfrm>
            <a:off x="6671021" y="1851975"/>
            <a:ext cx="2475461" cy="1735468"/>
            <a:chOff x="6671021" y="1851975"/>
            <a:chExt cx="2475461" cy="1735468"/>
          </a:xfrm>
        </p:grpSpPr>
        <p:sp>
          <p:nvSpPr>
            <p:cNvPr id="135" name="Google Shape;135;p20"/>
            <p:cNvSpPr/>
            <p:nvPr/>
          </p:nvSpPr>
          <p:spPr>
            <a:xfrm>
              <a:off x="7040783" y="3080265"/>
              <a:ext cx="2105700" cy="133500"/>
            </a:xfrm>
            <a:prstGeom prst="rect">
              <a:avLst/>
            </a:prstGeom>
            <a:solidFill>
              <a:srgbClr val="375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20"/>
            <p:cNvGrpSpPr/>
            <p:nvPr/>
          </p:nvGrpSpPr>
          <p:grpSpPr>
            <a:xfrm>
              <a:off x="6994658" y="2800855"/>
              <a:ext cx="92400" cy="411825"/>
              <a:chOff x="845575" y="2563700"/>
              <a:chExt cx="92400" cy="411825"/>
            </a:xfrm>
          </p:grpSpPr>
          <p:cxnSp>
            <p:nvCxnSpPr>
              <p:cNvPr id="137" name="Google Shape;137;p2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8" name="Google Shape;138;p2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20"/>
            <p:cNvSpPr txBox="1"/>
            <p:nvPr/>
          </p:nvSpPr>
          <p:spPr>
            <a:xfrm>
              <a:off x="6671021" y="3216043"/>
              <a:ext cx="745800" cy="37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b="1">
                <a:latin typeface="Roboto"/>
                <a:ea typeface="Roboto"/>
                <a:cs typeface="Roboto"/>
                <a:sym typeface="Roboto"/>
              </a:endParaRPr>
            </a:p>
          </p:txBody>
        </p:sp>
        <p:sp>
          <p:nvSpPr>
            <p:cNvPr id="140" name="Google Shape;140;p20"/>
            <p:cNvSpPr txBox="1"/>
            <p:nvPr/>
          </p:nvSpPr>
          <p:spPr>
            <a:xfrm>
              <a:off x="6939724" y="1851975"/>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0000"/>
                  </a:solidFill>
                  <a:latin typeface="Roboto"/>
                  <a:ea typeface="Roboto"/>
                  <a:cs typeface="Roboto"/>
                  <a:sym typeface="Roboto"/>
                </a:rPr>
                <a:t>Complete the Housing Prioritization Assessment </a:t>
              </a:r>
              <a:endParaRPr sz="800" b="1">
                <a:solidFill>
                  <a:srgbClr val="990000"/>
                </a:solidFill>
                <a:latin typeface="Roboto"/>
                <a:ea typeface="Roboto"/>
                <a:cs typeface="Roboto"/>
                <a:sym typeface="Roboto"/>
              </a:endParaRPr>
            </a:p>
            <a:p>
              <a:pPr marL="0" lvl="0" indent="0" algn="l" rtl="0">
                <a:spcBef>
                  <a:spcPts val="0"/>
                </a:spcBef>
                <a:spcAft>
                  <a:spcPts val="0"/>
                </a:spcAft>
                <a:buNone/>
              </a:pPr>
              <a:endParaRPr sz="800" b="1">
                <a:solidFill>
                  <a:srgbClr val="990000"/>
                </a:solidFill>
                <a:latin typeface="Roboto"/>
                <a:ea typeface="Roboto"/>
                <a:cs typeface="Roboto"/>
                <a:sym typeface="Roboto"/>
              </a:endParaRPr>
            </a:p>
            <a:p>
              <a:pPr marL="0" lvl="0" indent="0" algn="l" rtl="0">
                <a:spcBef>
                  <a:spcPts val="0"/>
                </a:spcBef>
                <a:spcAft>
                  <a:spcPts val="1600"/>
                </a:spcAft>
                <a:buNone/>
              </a:pPr>
              <a:r>
                <a:rPr lang="en" sz="800">
                  <a:solidFill>
                    <a:srgbClr val="990000"/>
                  </a:solidFill>
                  <a:latin typeface="Roboto"/>
                  <a:ea typeface="Roboto"/>
                  <a:cs typeface="Roboto"/>
                  <a:sym typeface="Roboto"/>
                </a:rPr>
                <a:t>If Problem Solving is unsuccessful, the Housing Prioritization Assessment is completed. </a:t>
              </a:r>
              <a:endParaRPr sz="800" b="1">
                <a:solidFill>
                  <a:srgbClr val="990000"/>
                </a:solidFill>
                <a:latin typeface="Roboto"/>
                <a:ea typeface="Roboto"/>
                <a:cs typeface="Roboto"/>
                <a:sym typeface="Roboto"/>
              </a:endParaRPr>
            </a:p>
          </p:txBody>
        </p:sp>
      </p:grpSp>
      <p:sp>
        <p:nvSpPr>
          <p:cNvPr id="141" name="Google Shape;141;p20"/>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None/>
            </a:pPr>
            <a:r>
              <a:rPr lang="en"/>
              <a:t>Workflow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r>
              <a:rPr lang="en">
                <a:solidFill>
                  <a:srgbClr val="678594"/>
                </a:solidFill>
              </a:rPr>
              <a:t>Client Engagement</a:t>
            </a:r>
            <a:endParaRPr>
              <a:solidFill>
                <a:srgbClr val="67859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Font typeface="Arial"/>
              <a:buNone/>
            </a:pPr>
            <a:r>
              <a:rPr lang="en" sz="3600"/>
              <a:t>Client Engagement</a:t>
            </a:r>
            <a:r>
              <a:rPr lang="en" sz="3000"/>
              <a:t>   </a:t>
            </a:r>
            <a:endParaRPr sz="3000"/>
          </a:p>
        </p:txBody>
      </p:sp>
      <p:sp>
        <p:nvSpPr>
          <p:cNvPr id="152" name="Google Shape;152;p22"/>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0" lvl="0" indent="0" algn="l" rtl="0">
              <a:spcBef>
                <a:spcPts val="0"/>
              </a:spcBef>
              <a:spcAft>
                <a:spcPts val="0"/>
              </a:spcAft>
              <a:buNone/>
            </a:pPr>
            <a:r>
              <a:rPr lang="en" sz="1800">
                <a:solidFill>
                  <a:srgbClr val="990000"/>
                </a:solidFill>
              </a:rPr>
              <a:t>Client Engagement - Connecting with Coordinated Entry</a:t>
            </a:r>
            <a:endParaRPr sz="1800">
              <a:solidFill>
                <a:srgbClr val="990000"/>
              </a:solidFill>
            </a:endParaRPr>
          </a:p>
          <a:p>
            <a:pPr marL="457200" lvl="0" indent="-342900" algn="l" rtl="0">
              <a:spcBef>
                <a:spcPts val="1000"/>
              </a:spcBef>
              <a:spcAft>
                <a:spcPts val="0"/>
              </a:spcAft>
              <a:buClr>
                <a:srgbClr val="990000"/>
              </a:buClr>
              <a:buSzPts val="1800"/>
              <a:buChar char="•"/>
            </a:pPr>
            <a:r>
              <a:rPr lang="en" sz="1800">
                <a:solidFill>
                  <a:srgbClr val="990000"/>
                </a:solidFill>
              </a:rPr>
              <a:t>Client goes directly to an access point</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Clients are encountered by outreach workers</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SFHOT</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Mobile Access Points</a:t>
            </a:r>
            <a:endParaRPr sz="1800">
              <a:solidFill>
                <a:srgbClr val="990000"/>
              </a:solidFill>
            </a:endParaRPr>
          </a:p>
          <a:p>
            <a:pPr marL="215900" lvl="0" indent="-114300" algn="l" rtl="0">
              <a:spcBef>
                <a:spcPts val="0"/>
              </a:spcBef>
              <a:spcAft>
                <a:spcPts val="0"/>
              </a:spcAft>
              <a:buClr>
                <a:srgbClr val="990000"/>
              </a:buClr>
              <a:buSzPts val="1800"/>
              <a:buChar char="•"/>
            </a:pPr>
            <a:r>
              <a:rPr lang="en" sz="1800">
                <a:solidFill>
                  <a:srgbClr val="990000"/>
                </a:solidFill>
              </a:rPr>
              <a:t>SFHOT case managers will engage adults including youth in the CE process</a:t>
            </a:r>
            <a:endParaRPr sz="1800">
              <a:solidFill>
                <a:srgbClr val="990000"/>
              </a:solidFill>
            </a:endParaRPr>
          </a:p>
          <a:p>
            <a:pPr marL="431800" lvl="1" indent="-146050" algn="l" rtl="0">
              <a:spcBef>
                <a:spcPts val="0"/>
              </a:spcBef>
              <a:spcAft>
                <a:spcPts val="0"/>
              </a:spcAft>
              <a:buClr>
                <a:srgbClr val="990000"/>
              </a:buClr>
              <a:buSzPts val="1800"/>
              <a:buChar char="▪"/>
            </a:pPr>
            <a:r>
              <a:rPr lang="en" sz="1800">
                <a:solidFill>
                  <a:srgbClr val="990000"/>
                </a:solidFill>
              </a:rPr>
              <a:t>Families are encouraged to visit a family access point </a:t>
            </a:r>
            <a:endParaRPr sz="1800">
              <a:solidFill>
                <a:srgbClr val="990000"/>
              </a:solidFill>
            </a:endParaRPr>
          </a:p>
          <a:p>
            <a:pPr marL="215900" lvl="0" indent="0" algn="l" rtl="0">
              <a:spcBef>
                <a:spcPts val="1000"/>
              </a:spcBef>
              <a:spcAft>
                <a:spcPts val="0"/>
              </a:spcAft>
              <a:buNone/>
            </a:pPr>
            <a:endParaRPr sz="1800">
              <a:solidFill>
                <a:srgbClr val="990000"/>
              </a:solidFill>
            </a:endParaRPr>
          </a:p>
          <a:p>
            <a:pPr marL="0" lvl="0" indent="0" algn="l" rtl="0">
              <a:spcBef>
                <a:spcPts val="1000"/>
              </a:spcBef>
              <a:spcAft>
                <a:spcPts val="1000"/>
              </a:spcAft>
              <a:buNone/>
            </a:pPr>
            <a:endParaRPr>
              <a:solidFill>
                <a:srgbClr val="000000"/>
              </a:solidFill>
            </a:endParaRPr>
          </a:p>
        </p:txBody>
      </p:sp>
      <p:pic>
        <p:nvPicPr>
          <p:cNvPr id="153" name="Google Shape;153;p22"/>
          <p:cNvPicPr preferRelativeResize="0"/>
          <p:nvPr/>
        </p:nvPicPr>
        <p:blipFill>
          <a:blip r:embed="rId3">
            <a:alphaModFix/>
          </a:blip>
          <a:stretch>
            <a:fillRect/>
          </a:stretch>
        </p:blipFill>
        <p:spPr>
          <a:xfrm>
            <a:off x="6337975" y="863625"/>
            <a:ext cx="2356426" cy="176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Font typeface="Arial"/>
              <a:buNone/>
            </a:pPr>
            <a:r>
              <a:rPr lang="en" sz="3600"/>
              <a:t>Program Enrollment-SFHOT </a:t>
            </a:r>
            <a:endParaRPr sz="3600"/>
          </a:p>
        </p:txBody>
      </p:sp>
      <p:sp>
        <p:nvSpPr>
          <p:cNvPr id="159" name="Google Shape;159;p23"/>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0" lvl="0" indent="0" algn="l" rtl="0">
              <a:spcBef>
                <a:spcPts val="0"/>
              </a:spcBef>
              <a:spcAft>
                <a:spcPts val="0"/>
              </a:spcAft>
              <a:buNone/>
            </a:pPr>
            <a:r>
              <a:rPr lang="en" sz="1800" b="1">
                <a:solidFill>
                  <a:srgbClr val="990000"/>
                </a:solidFill>
              </a:rPr>
              <a:t>SF HOT Outreach Staff:</a:t>
            </a:r>
            <a:endParaRPr sz="1800" b="1">
              <a:solidFill>
                <a:srgbClr val="990000"/>
              </a:solidFill>
            </a:endParaRPr>
          </a:p>
          <a:p>
            <a:pPr marL="457200" lvl="0" indent="-342900" algn="l" rtl="0">
              <a:spcBef>
                <a:spcPts val="1000"/>
              </a:spcBef>
              <a:spcAft>
                <a:spcPts val="0"/>
              </a:spcAft>
              <a:buClr>
                <a:srgbClr val="990000"/>
              </a:buClr>
              <a:buSzPts val="1800"/>
              <a:buChar char="•"/>
            </a:pPr>
            <a:r>
              <a:rPr lang="en" sz="1800">
                <a:solidFill>
                  <a:srgbClr val="990000"/>
                </a:solidFill>
              </a:rPr>
              <a:t>Creates a client profile</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Completes the SF HOT PATH or Non PATH enrollments at time of engagement</a:t>
            </a:r>
            <a:endParaRPr sz="1800">
              <a:solidFill>
                <a:srgbClr val="990000"/>
              </a:solidFill>
            </a:endParaRPr>
          </a:p>
          <a:p>
            <a:pPr marL="0" lvl="0" indent="0" algn="l" rtl="0">
              <a:spcBef>
                <a:spcPts val="1000"/>
              </a:spcBef>
              <a:spcAft>
                <a:spcPts val="0"/>
              </a:spcAft>
              <a:buNone/>
            </a:pPr>
            <a:r>
              <a:rPr lang="en" sz="1800" b="1">
                <a:solidFill>
                  <a:srgbClr val="990000"/>
                </a:solidFill>
              </a:rPr>
              <a:t>SF HOT Case Management Staff:</a:t>
            </a:r>
            <a:endParaRPr sz="1800" b="1">
              <a:solidFill>
                <a:srgbClr val="990000"/>
              </a:solidFill>
            </a:endParaRPr>
          </a:p>
          <a:p>
            <a:pPr marL="215900" lvl="0" indent="-114300" algn="l" rtl="0">
              <a:spcBef>
                <a:spcPts val="1000"/>
              </a:spcBef>
              <a:spcAft>
                <a:spcPts val="0"/>
              </a:spcAft>
              <a:buClr>
                <a:srgbClr val="990000"/>
              </a:buClr>
              <a:buSzPts val="1800"/>
              <a:buChar char="•"/>
            </a:pPr>
            <a:r>
              <a:rPr lang="en" sz="1800">
                <a:solidFill>
                  <a:srgbClr val="990000"/>
                </a:solidFill>
              </a:rPr>
              <a:t>Completes CE enrollments</a:t>
            </a:r>
            <a:endParaRPr sz="1800">
              <a:solidFill>
                <a:srgbClr val="990000"/>
              </a:solidFill>
            </a:endParaRPr>
          </a:p>
          <a:p>
            <a:pPr marL="215900" lvl="0" indent="-114300" algn="l" rtl="0">
              <a:spcBef>
                <a:spcPts val="0"/>
              </a:spcBef>
              <a:spcAft>
                <a:spcPts val="0"/>
              </a:spcAft>
              <a:buClr>
                <a:srgbClr val="990000"/>
              </a:buClr>
              <a:buSzPts val="1800"/>
              <a:buChar char="•"/>
            </a:pPr>
            <a:r>
              <a:rPr lang="en" sz="1800">
                <a:solidFill>
                  <a:srgbClr val="990000"/>
                </a:solidFill>
              </a:rPr>
              <a:t>Conduct problem solving</a:t>
            </a:r>
            <a:endParaRPr sz="1800">
              <a:solidFill>
                <a:srgbClr val="990000"/>
              </a:solidFill>
            </a:endParaRPr>
          </a:p>
          <a:p>
            <a:pPr marL="215900" lvl="0" indent="-114300" algn="l" rtl="0">
              <a:spcBef>
                <a:spcPts val="0"/>
              </a:spcBef>
              <a:spcAft>
                <a:spcPts val="0"/>
              </a:spcAft>
              <a:buClr>
                <a:srgbClr val="990000"/>
              </a:buClr>
              <a:buSzPts val="1800"/>
              <a:buChar char="•"/>
            </a:pPr>
            <a:r>
              <a:rPr lang="en" sz="1800">
                <a:solidFill>
                  <a:srgbClr val="990000"/>
                </a:solidFill>
              </a:rPr>
              <a:t>Conducts CE assessments</a:t>
            </a:r>
            <a:endParaRPr sz="1800">
              <a:solidFill>
                <a:srgbClr val="990000"/>
              </a:solidFill>
            </a:endParaRPr>
          </a:p>
          <a:p>
            <a:pPr marL="0" lvl="0" indent="0" algn="l" rtl="0">
              <a:spcBef>
                <a:spcPts val="1000"/>
              </a:spcBef>
              <a:spcAft>
                <a:spcPts val="0"/>
              </a:spcAft>
              <a:buNone/>
            </a:pPr>
            <a:endParaRPr sz="1800">
              <a:solidFill>
                <a:srgbClr val="990000"/>
              </a:solidFill>
            </a:endParaRPr>
          </a:p>
          <a:p>
            <a:pPr marL="0" lvl="0" indent="0" algn="l" rtl="0">
              <a:spcBef>
                <a:spcPts val="1000"/>
              </a:spcBef>
              <a:spcAft>
                <a:spcPts val="1000"/>
              </a:spcAft>
              <a:buNone/>
            </a:pP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ctrTitle"/>
          </p:nvPr>
        </p:nvSpPr>
        <p:spPr>
          <a:xfrm>
            <a:off x="685799" y="1674021"/>
            <a:ext cx="7772400" cy="11025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SzPts val="1100"/>
              <a:buFont typeface="Arial"/>
              <a:buNone/>
            </a:pPr>
            <a:r>
              <a:rPr lang="en" sz="3600">
                <a:solidFill>
                  <a:srgbClr val="678594"/>
                </a:solidFill>
              </a:rPr>
              <a:t>Coordinated Entry Enrollment</a:t>
            </a:r>
            <a:endParaRPr sz="3600">
              <a:solidFill>
                <a:srgbClr val="67859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57200" y="205979"/>
            <a:ext cx="8229600" cy="857100"/>
          </a:xfrm>
          <a:prstGeom prst="rect">
            <a:avLst/>
          </a:prstGeom>
        </p:spPr>
        <p:txBody>
          <a:bodyPr spcFirstLastPara="1" wrap="square" lIns="57150" tIns="57150" rIns="57150" bIns="57150" anchor="ctr" anchorCtr="0">
            <a:noAutofit/>
          </a:bodyPr>
          <a:lstStyle/>
          <a:p>
            <a:pPr marL="0" lvl="0" indent="0" algn="ctr" rtl="0">
              <a:spcBef>
                <a:spcPts val="0"/>
              </a:spcBef>
              <a:spcAft>
                <a:spcPts val="0"/>
              </a:spcAft>
              <a:buClr>
                <a:schemeClr val="dk1"/>
              </a:buClr>
              <a:buFont typeface="Arial"/>
              <a:buNone/>
            </a:pPr>
            <a:endParaRPr sz="1800">
              <a:solidFill>
                <a:srgbClr val="375067"/>
              </a:solidFill>
              <a:latin typeface="Open Sans ExtraBold"/>
              <a:ea typeface="Open Sans ExtraBold"/>
              <a:cs typeface="Open Sans ExtraBold"/>
              <a:sym typeface="Open Sans ExtraBold"/>
            </a:endParaRPr>
          </a:p>
          <a:p>
            <a:pPr marL="0" lvl="0" indent="0" algn="ctr" rtl="0">
              <a:spcBef>
                <a:spcPts val="0"/>
              </a:spcBef>
              <a:spcAft>
                <a:spcPts val="0"/>
              </a:spcAft>
              <a:buClr>
                <a:schemeClr val="dk1"/>
              </a:buClr>
              <a:buFont typeface="Arial"/>
              <a:buNone/>
            </a:pPr>
            <a:endParaRPr sz="1800">
              <a:solidFill>
                <a:srgbClr val="375067"/>
              </a:solidFill>
              <a:latin typeface="Open Sans ExtraBold"/>
              <a:ea typeface="Open Sans ExtraBold"/>
              <a:cs typeface="Open Sans ExtraBold"/>
              <a:sym typeface="Open Sans ExtraBold"/>
            </a:endParaRPr>
          </a:p>
          <a:p>
            <a:pPr marL="0" lvl="0" indent="0" algn="ctr" rtl="0">
              <a:spcBef>
                <a:spcPts val="0"/>
              </a:spcBef>
              <a:spcAft>
                <a:spcPts val="0"/>
              </a:spcAft>
              <a:buClr>
                <a:schemeClr val="dk1"/>
              </a:buClr>
              <a:buFont typeface="Arial"/>
              <a:buNone/>
            </a:pPr>
            <a:r>
              <a:rPr lang="en" sz="3600"/>
              <a:t>Coordinated Entry Enrollment</a:t>
            </a:r>
            <a:r>
              <a:rPr lang="en" sz="3600" b="1"/>
              <a:t>  </a:t>
            </a:r>
            <a:endParaRPr sz="3600"/>
          </a:p>
          <a:p>
            <a:pPr marL="0" lvl="0" indent="0" algn="ctr" rtl="0">
              <a:spcBef>
                <a:spcPts val="0"/>
              </a:spcBef>
              <a:spcAft>
                <a:spcPts val="0"/>
              </a:spcAft>
              <a:buNone/>
            </a:pPr>
            <a:endParaRPr/>
          </a:p>
        </p:txBody>
      </p:sp>
      <p:sp>
        <p:nvSpPr>
          <p:cNvPr id="170" name="Google Shape;170;p25"/>
          <p:cNvSpPr txBox="1">
            <a:spLocks noGrp="1"/>
          </p:cNvSpPr>
          <p:nvPr>
            <p:ph type="body" idx="1"/>
          </p:nvPr>
        </p:nvSpPr>
        <p:spPr>
          <a:xfrm>
            <a:off x="457200" y="1411299"/>
            <a:ext cx="8229600" cy="3056400"/>
          </a:xfrm>
          <a:prstGeom prst="rect">
            <a:avLst/>
          </a:prstGeom>
        </p:spPr>
        <p:txBody>
          <a:bodyPr spcFirstLastPara="1" wrap="square" lIns="57150" tIns="57150" rIns="57150" bIns="57150" anchor="t" anchorCtr="0">
            <a:noAutofit/>
          </a:bodyPr>
          <a:lstStyle/>
          <a:p>
            <a:pPr marL="0" lvl="0" indent="0" algn="l" rtl="0">
              <a:spcBef>
                <a:spcPts val="0"/>
              </a:spcBef>
              <a:spcAft>
                <a:spcPts val="0"/>
              </a:spcAft>
              <a:buClr>
                <a:schemeClr val="dk1"/>
              </a:buClr>
              <a:buSzPts val="1100"/>
              <a:buFont typeface="Arial"/>
              <a:buNone/>
            </a:pPr>
            <a:r>
              <a:rPr lang="en" sz="1800">
                <a:solidFill>
                  <a:srgbClr val="990000"/>
                </a:solidFill>
              </a:rPr>
              <a:t>For clients who are experiencing homelessness and in SF, a Coordinated Entry program enrollment is completed in ONE.</a:t>
            </a:r>
            <a:endParaRPr sz="1800">
              <a:solidFill>
                <a:srgbClr val="990000"/>
              </a:solidFill>
            </a:endParaRPr>
          </a:p>
          <a:p>
            <a:pPr marL="457200" lvl="0" indent="-342900" algn="l" rtl="0">
              <a:spcBef>
                <a:spcPts val="1000"/>
              </a:spcBef>
              <a:spcAft>
                <a:spcPts val="0"/>
              </a:spcAft>
              <a:buClr>
                <a:srgbClr val="990000"/>
              </a:buClr>
              <a:buSzPts val="1800"/>
              <a:buChar char="•"/>
            </a:pPr>
            <a:r>
              <a:rPr lang="en" sz="1800">
                <a:solidFill>
                  <a:srgbClr val="990000"/>
                </a:solidFill>
              </a:rPr>
              <a:t>Enrollments are completed to show that clients are actively being engaged by the Homeless Response System </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Not all users can see the assessment </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Eliminates duplication of staff efforts and burden on the client</a:t>
            </a:r>
            <a:endParaRPr sz="1800">
              <a:solidFill>
                <a:srgbClr val="990000"/>
              </a:solidFill>
            </a:endParaRPr>
          </a:p>
          <a:p>
            <a:pPr marL="914400" lvl="1" indent="-342900" algn="l" rtl="0">
              <a:spcBef>
                <a:spcPts val="0"/>
              </a:spcBef>
              <a:spcAft>
                <a:spcPts val="0"/>
              </a:spcAft>
              <a:buClr>
                <a:srgbClr val="990000"/>
              </a:buClr>
              <a:buSzPts val="1800"/>
              <a:buChar char="▪"/>
            </a:pPr>
            <a:r>
              <a:rPr lang="en" sz="1800">
                <a:solidFill>
                  <a:srgbClr val="990000"/>
                </a:solidFill>
              </a:rPr>
              <a:t>Information carries forward to other fields in ONE</a:t>
            </a:r>
            <a:endParaRPr sz="1800">
              <a:solidFill>
                <a:srgbClr val="990000"/>
              </a:solidFill>
            </a:endParaRPr>
          </a:p>
          <a:p>
            <a:pPr marL="457200" lvl="0" indent="-342900" algn="l" rtl="0">
              <a:spcBef>
                <a:spcPts val="0"/>
              </a:spcBef>
              <a:spcAft>
                <a:spcPts val="0"/>
              </a:spcAft>
              <a:buClr>
                <a:srgbClr val="990000"/>
              </a:buClr>
              <a:buSzPts val="1800"/>
              <a:buChar char="•"/>
            </a:pPr>
            <a:r>
              <a:rPr lang="en" sz="1800">
                <a:solidFill>
                  <a:srgbClr val="990000"/>
                </a:solidFill>
              </a:rPr>
              <a:t>HUD requirement </a:t>
            </a:r>
            <a:endParaRPr sz="1800">
              <a:solidFill>
                <a:srgbClr val="990000"/>
              </a:solidFill>
            </a:endParaRPr>
          </a:p>
          <a:p>
            <a:pPr marL="0" lvl="0" indent="0" algn="l" rtl="0">
              <a:spcBef>
                <a:spcPts val="1000"/>
              </a:spcBef>
              <a:spcAft>
                <a:spcPts val="1000"/>
              </a:spcAft>
              <a:buNone/>
            </a:pPr>
            <a:endParaRPr/>
          </a:p>
        </p:txBody>
      </p:sp>
    </p:spTree>
  </p:cSld>
  <p:clrMapOvr>
    <a:masterClrMapping/>
  </p:clrMapOvr>
</p:sld>
</file>

<file path=ppt/theme/theme1.xml><?xml version="1.0" encoding="utf-8"?>
<a:theme xmlns:a="http://schemas.openxmlformats.org/drawingml/2006/main" name="Bitfocus Theme">
  <a:themeElements>
    <a:clrScheme name="Custom 2">
      <a:dk1>
        <a:srgbClr val="272727"/>
      </a:dk1>
      <a:lt1>
        <a:srgbClr val="F0F0F0"/>
      </a:lt1>
      <a:dk2>
        <a:srgbClr val="254753"/>
      </a:dk2>
      <a:lt2>
        <a:srgbClr val="902027"/>
      </a:lt2>
      <a:accent1>
        <a:srgbClr val="797E67"/>
      </a:accent1>
      <a:accent2>
        <a:srgbClr val="839CB5"/>
      </a:accent2>
      <a:accent3>
        <a:srgbClr val="405B7D"/>
      </a:accent3>
      <a:accent4>
        <a:srgbClr val="902027"/>
      </a:accent4>
      <a:accent5>
        <a:srgbClr val="405B7D"/>
      </a:accent5>
      <a:accent6>
        <a:srgbClr val="F0F0F0"/>
      </a:accent6>
      <a:hlink>
        <a:srgbClr val="787E3D"/>
      </a:hlink>
      <a:folHlink>
        <a:srgbClr val="9020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tfocus Theme">
  <a:themeElements>
    <a:clrScheme name="Custom 2">
      <a:dk1>
        <a:srgbClr val="272727"/>
      </a:dk1>
      <a:lt1>
        <a:srgbClr val="F0F0F0"/>
      </a:lt1>
      <a:dk2>
        <a:srgbClr val="254753"/>
      </a:dk2>
      <a:lt2>
        <a:srgbClr val="902027"/>
      </a:lt2>
      <a:accent1>
        <a:srgbClr val="797E67"/>
      </a:accent1>
      <a:accent2>
        <a:srgbClr val="839CB5"/>
      </a:accent2>
      <a:accent3>
        <a:srgbClr val="405B7D"/>
      </a:accent3>
      <a:accent4>
        <a:srgbClr val="902027"/>
      </a:accent4>
      <a:accent5>
        <a:srgbClr val="405B7D"/>
      </a:accent5>
      <a:accent6>
        <a:srgbClr val="F0F0F0"/>
      </a:accent6>
      <a:hlink>
        <a:srgbClr val="787E3D"/>
      </a:hlink>
      <a:folHlink>
        <a:srgbClr val="9020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1398</Words>
  <Application>Microsoft Macintosh PowerPoint</Application>
  <PresentationFormat>On-screen Show (16:9)</PresentationFormat>
  <Paragraphs>203</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Noto Sans Symbols</vt:lpstr>
      <vt:lpstr>Open Sans Light</vt:lpstr>
      <vt:lpstr>Calibri</vt:lpstr>
      <vt:lpstr>Proxima Nova</vt:lpstr>
      <vt:lpstr>Open Sans</vt:lpstr>
      <vt:lpstr>Arial</vt:lpstr>
      <vt:lpstr>Roboto</vt:lpstr>
      <vt:lpstr>Merriweather Sans</vt:lpstr>
      <vt:lpstr>Open Sans ExtraBold</vt:lpstr>
      <vt:lpstr>PT Sans Narrow</vt:lpstr>
      <vt:lpstr>Bitfocus Theme</vt:lpstr>
      <vt:lpstr>Bitfocus Theme</vt:lpstr>
      <vt:lpstr> SAN FRANCISCO ONE SYSTEM </vt:lpstr>
      <vt:lpstr>Learning Objectives  </vt:lpstr>
      <vt:lpstr>PowerPoint Presentation</vt:lpstr>
      <vt:lpstr>Workflow </vt:lpstr>
      <vt:lpstr>Client Engagement</vt:lpstr>
      <vt:lpstr>Client Engagement   </vt:lpstr>
      <vt:lpstr>Program Enrollment-SFHOT </vt:lpstr>
      <vt:lpstr>Coordinated Entry Enrollment</vt:lpstr>
      <vt:lpstr>  Coordinated Entry Enrollment   </vt:lpstr>
      <vt:lpstr>Coordinated Entry Enrollment </vt:lpstr>
      <vt:lpstr> Coordinated Entry Enrollment  </vt:lpstr>
      <vt:lpstr> Coordinated Entry Enrollment  </vt:lpstr>
      <vt:lpstr>Problem Solving </vt:lpstr>
      <vt:lpstr>   Problem Solving </vt:lpstr>
      <vt:lpstr>PowerPoint Presentation</vt:lpstr>
      <vt:lpstr>PowerPoint Presentation</vt:lpstr>
      <vt:lpstr>Adult Prioritization Assessment </vt:lpstr>
      <vt:lpstr>  Adult Prioritization/ Primary CE Assessment   </vt:lpstr>
      <vt:lpstr> Adult Prioritization/ Primary CE Assessment   </vt:lpstr>
      <vt:lpstr>Adult CE Primary Assessment </vt:lpstr>
      <vt:lpstr>  Priority Status</vt:lpstr>
      <vt:lpstr>Referrals to the Community Queue</vt:lpstr>
      <vt:lpstr>  Referrals Community Queue (CQ)  </vt:lpstr>
      <vt:lpstr> Referrals Community Queue (CQ)  </vt:lpstr>
      <vt:lpstr>ONE System Alerts for Priority Clients</vt:lpstr>
      <vt:lpstr>What Happens Next</vt:lpstr>
      <vt:lpstr>What Happens Next </vt:lpstr>
      <vt:lpstr>Complaints/Grievances</vt:lpstr>
      <vt:lpstr>Need More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SAN FRANCISCO ONE SYSTEM </dc:title>
  <cp:lastModifiedBy>Sara Hoffman</cp:lastModifiedBy>
  <cp:revision>2</cp:revision>
  <dcterms:modified xsi:type="dcterms:W3CDTF">2019-09-30T15:15:09Z</dcterms:modified>
</cp:coreProperties>
</file>